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81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2" r:id="rId29"/>
  </p:sldIdLst>
  <p:sldSz cx="9144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A18B29D-6897-4BFD-9059-BD44C8E45511}" type="slidenum">
              <a:rPr/>
              <a:pPr/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1EF6192-03A2-4535-801D-F52922EBE847}" type="slidenum">
              <a:rPr/>
              <a:pPr/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E728749-F544-4876-9484-3A491ECD554E}" type="slidenum">
              <a:rPr/>
              <a:pPr/>
              <a:t>‹N›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126D0C1-D0C0-4DC8-AC95-519502BFD3A9}" type="slidenum">
              <a:rPr/>
              <a:pPr/>
              <a:t>‹N›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6E13AC5-4B20-4531-89EB-9BCA9A521B0C}" type="slidenum">
              <a:rPr/>
              <a:pPr/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38F7463-A395-4B24-9A2C-3CC1FFEDEA11}" type="slidenum">
              <a:rPr/>
              <a:pPr/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0C063F4-CA87-4E71-812C-4ED4B05C35D8}" type="slidenum">
              <a:rPr/>
              <a:pPr/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74DAD17-7DD9-450B-A0DD-AF5AEB632E8A}" type="slidenum">
              <a:rPr/>
              <a:pPr/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77D7733-4CC3-46F3-82A9-40F39E066240}" type="slidenum">
              <a:rPr/>
              <a:pPr/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7B88AA4-5908-4DFA-881E-025A999CA4B3}" type="slidenum">
              <a:rPr/>
              <a:pPr/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EF8B14C-BCB1-4041-8B82-CD5186F99F93}" type="slidenum">
              <a:rPr/>
              <a:pPr/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9EB2FF3-A055-46FB-9406-2E26D3FFD1CB}" type="slidenum">
              <a:rPr/>
              <a:pPr/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ED8EB83-5EFF-4F9D-8677-EC3A3ABCA80B}" type="slidenum">
              <a:rPr/>
              <a:pPr/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E3AC8AE-7A1C-4B32-8D45-30C2C8271750}" type="slidenum">
              <a:rPr/>
              <a:pPr/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272F3E8-A250-452C-9082-860CE16910C6}" type="slidenum">
              <a:rPr/>
              <a:pPr/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C6FE2E7-3A4E-4AF0-8D07-FDC058123950}" type="slidenum">
              <a:rPr/>
              <a:pPr/>
              <a:t>‹N›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A09CFA9-BD6C-445D-98A2-1A2230799ED2}" type="slidenum">
              <a:rPr/>
              <a:pPr/>
              <a:t>‹N›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93C396B-FA94-47F6-B632-846442D4D9A8}" type="slidenum">
              <a:rPr/>
              <a:pPr/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648EB2A-165B-41ED-9533-8DDE4CF2A437}" type="slidenum">
              <a:rPr/>
              <a:pPr/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CFA7E83-EE86-4696-8967-F37E3AFF335E}" type="slidenum">
              <a:rPr/>
              <a:pPr/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4AA5628-1FEF-4347-B9AC-0B20C0551C2A}" type="slidenum">
              <a:rPr/>
              <a:pPr/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D721ACF-F17E-4651-99B9-B466542DC879}" type="slidenum">
              <a:rPr/>
              <a:pPr/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0B8B81F-0BA2-4E7F-996D-808C5F925650}" type="slidenum">
              <a:rPr/>
              <a:pPr/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E760D3C-FB7A-499D-BBB2-68336F9B503E}" type="slidenum">
              <a:rPr/>
              <a:pPr/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AA2D6"/>
            </a:gs>
            <a:gs pos="100000">
              <a:srgbClr val="002B36"/>
            </a:gs>
          </a:gsLst>
          <a:path path="circle">
            <a:fillToRect l="50000" t="55000" r="50000" b="4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igura a mano libera 6"/>
          <p:cNvSpPr/>
          <p:nvPr/>
        </p:nvSpPr>
        <p:spPr>
          <a:xfrm>
            <a:off x="-9360" y="-7200"/>
            <a:ext cx="9162360" cy="104076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Figura a mano libera 7"/>
          <p:cNvSpPr/>
          <p:nvPr/>
        </p:nvSpPr>
        <p:spPr>
          <a:xfrm>
            <a:off x="4381560" y="-7200"/>
            <a:ext cx="4761720" cy="63756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" name="Gruppo 1"/>
          <p:cNvGrpSpPr/>
          <p:nvPr/>
        </p:nvGrpSpPr>
        <p:grpSpPr>
          <a:xfrm>
            <a:off x="-29160" y="-16920"/>
            <a:ext cx="9197280" cy="1085760"/>
            <a:chOff x="-29160" y="-16920"/>
            <a:chExt cx="9197280" cy="1085760"/>
          </a:xfrm>
        </p:grpSpPr>
        <p:sp>
          <p:nvSpPr>
            <p:cNvPr id="3" name="Figura a mano libera 11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/>
              <a:ahLst/>
              <a:cxn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Figura a mano libera 12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/>
              <a:ahLst/>
              <a:cxn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2666880" y="6356520"/>
            <a:ext cx="3351960" cy="36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ctr">
              <a:lnSpc>
                <a:spcPct val="100000"/>
              </a:lnSpc>
              <a:buNone/>
              <a:defRPr lang="it-IT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sldNum" idx="2"/>
          </p:nvPr>
        </p:nvSpPr>
        <p:spPr>
          <a:xfrm>
            <a:off x="7924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it-IT" sz="1200" b="0" strike="noStrike" spc="-1">
                <a:solidFill>
                  <a:srgbClr val="D1EAED"/>
                </a:solidFill>
                <a:latin typeface="Constanti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BCA2297-289D-410B-A969-4FB24438BBF7}" type="slidenum">
              <a:rPr lang="it-IT" sz="1200" b="0" strike="noStrike" spc="-1">
                <a:solidFill>
                  <a:srgbClr val="D1EAED"/>
                </a:solidFill>
                <a:latin typeface="Constantia"/>
              </a:rPr>
              <a:pPr algn="r">
                <a:lnSpc>
                  <a:spcPct val="100000"/>
                </a:lnSpc>
                <a:buNone/>
              </a:p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it-IT" sz="1400" b="0" strike="noStrike" spc="-1">
                <a:latin typeface="Times New Roman"/>
              </a:defRPr>
            </a:lvl1pPr>
          </a:lstStyle>
          <a:p>
            <a:r>
              <a:rPr lang="it-IT" sz="1400" b="0" strike="noStrike" spc="-1">
                <a:latin typeface="Times New Roman"/>
              </a:rPr>
              <a:t>&lt;data/ora&gt;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igura a mano libera 6"/>
          <p:cNvSpPr/>
          <p:nvPr/>
        </p:nvSpPr>
        <p:spPr>
          <a:xfrm>
            <a:off x="-9360" y="-7200"/>
            <a:ext cx="9162360" cy="104076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Figura a mano libera 7"/>
          <p:cNvSpPr/>
          <p:nvPr/>
        </p:nvSpPr>
        <p:spPr>
          <a:xfrm>
            <a:off x="4381560" y="-7200"/>
            <a:ext cx="4761720" cy="63756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48" name="Gruppo 1"/>
          <p:cNvGrpSpPr/>
          <p:nvPr/>
        </p:nvGrpSpPr>
        <p:grpSpPr>
          <a:xfrm>
            <a:off x="-29160" y="-16920"/>
            <a:ext cx="9197280" cy="1085760"/>
            <a:chOff x="-29160" y="-16920"/>
            <a:chExt cx="9197280" cy="1085760"/>
          </a:xfrm>
        </p:grpSpPr>
        <p:sp>
          <p:nvSpPr>
            <p:cNvPr id="49" name="Figura a mano libera 11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/>
              <a:ahLst/>
              <a:cxn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" name="Figura a mano libera 12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/>
              <a:ahLst/>
              <a:cxn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1" name="PlaceHolder 1"/>
          <p:cNvSpPr>
            <a:spLocks noGrp="1"/>
          </p:cNvSpPr>
          <p:nvPr>
            <p:ph type="ftr" idx="4"/>
          </p:nvPr>
        </p:nvSpPr>
        <p:spPr>
          <a:xfrm>
            <a:off x="2666880" y="6356520"/>
            <a:ext cx="3351960" cy="36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ctr">
              <a:lnSpc>
                <a:spcPct val="100000"/>
              </a:lnSpc>
              <a:buNone/>
              <a:defRPr lang="it-IT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52" name="PlaceHolder 2"/>
          <p:cNvSpPr>
            <a:spLocks noGrp="1"/>
          </p:cNvSpPr>
          <p:nvPr>
            <p:ph type="sldNum" idx="5"/>
          </p:nvPr>
        </p:nvSpPr>
        <p:spPr>
          <a:xfrm>
            <a:off x="7924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it-IT" sz="1200" b="0" strike="noStrike" spc="-1">
                <a:solidFill>
                  <a:srgbClr val="035C75"/>
                </a:solidFill>
                <a:latin typeface="Constanti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57E33B6-6497-4474-9D12-F5E58457017F}" type="slidenum">
              <a:rPr lang="it-IT" sz="1200" b="0" strike="noStrike" spc="-1">
                <a:solidFill>
                  <a:srgbClr val="035C75"/>
                </a:solidFill>
                <a:latin typeface="Constantia"/>
              </a:rPr>
              <a:pPr algn="r">
                <a:lnSpc>
                  <a:spcPct val="100000"/>
                </a:lnSpc>
                <a:buNone/>
              </a:p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it-IT" sz="1400" b="0" strike="noStrike" spc="-1">
                <a:latin typeface="Times New Roman"/>
              </a:defRPr>
            </a:lvl1pPr>
          </a:lstStyle>
          <a:p>
            <a:r>
              <a:rPr lang="it-IT" sz="1400" b="0" strike="noStrike" spc="-1">
                <a:latin typeface="Times New Roman"/>
              </a:rPr>
              <a:t>&lt;data/ora&gt;</a:t>
            </a:r>
          </a:p>
        </p:txBody>
      </p:sp>
      <p:sp>
        <p:nvSpPr>
          <p:cNvPr id="5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33520" y="1371600"/>
            <a:ext cx="7850880" cy="2416680"/>
          </a:xfrm>
          <a:prstGeom prst="rect">
            <a:avLst/>
          </a:prstGeom>
          <a:noFill/>
          <a:ln w="0">
            <a:noFill/>
          </a:ln>
        </p:spPr>
        <p:txBody>
          <a:bodyPr lIns="0" tIns="0" rIns="18360" bIns="0" anchor="b">
            <a:norm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it-IT" sz="4800" b="1" strike="noStrike" spc="-1">
                <a:solidFill>
                  <a:srgbClr val="083763"/>
                </a:solidFill>
                <a:latin typeface="Lucida Sans Unicode"/>
              </a:rPr>
              <a:t>Genetica in pillole</a:t>
            </a:r>
            <a:r>
              <a:rPr sz="4800"/>
              <a:t/>
            </a:r>
            <a:br>
              <a:rPr sz="4800"/>
            </a:br>
            <a:endParaRPr lang="it-IT" sz="48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7016040" cy="1751760"/>
          </a:xfrm>
          <a:prstGeom prst="rect">
            <a:avLst/>
          </a:prstGeom>
          <a:noFill/>
          <a:ln w="0">
            <a:noFill/>
          </a:ln>
        </p:spPr>
        <p:txBody>
          <a:bodyPr lIns="0" tIns="45000" rIns="18360" bIns="45000" anchor="t">
            <a:noAutofit/>
          </a:bodyPr>
          <a:lstStyle/>
          <a:p>
            <a:pPr algn="r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 dirty="0">
                <a:solidFill>
                  <a:srgbClr val="FFFFFF"/>
                </a:solidFill>
                <a:latin typeface="Lucida Sans Unicode"/>
              </a:rPr>
              <a:t>                                      Dott</a:t>
            </a:r>
            <a:r>
              <a:rPr lang="it-IT" sz="2600" b="0" strike="noStrike" spc="-1" dirty="0" smtClean="0">
                <a:solidFill>
                  <a:srgbClr val="FFFFFF"/>
                </a:solidFill>
                <a:latin typeface="Lucida Sans Unicode"/>
              </a:rPr>
              <a:t>. Luca </a:t>
            </a:r>
            <a:r>
              <a:rPr lang="it-IT" sz="2600" b="0" strike="noStrike" spc="-1" dirty="0" err="1" smtClean="0">
                <a:solidFill>
                  <a:srgbClr val="FFFFFF"/>
                </a:solidFill>
                <a:latin typeface="Lucida Sans Unicode"/>
              </a:rPr>
              <a:t>Epifano</a:t>
            </a:r>
            <a:r>
              <a:rPr lang="it-IT" sz="2600" b="0" strike="noStrike" spc="-1" dirty="0" smtClean="0">
                <a:solidFill>
                  <a:srgbClr val="FFFFFF"/>
                </a:solidFill>
                <a:latin typeface="Lucida Sans Unicode"/>
              </a:rPr>
              <a:t>  </a:t>
            </a:r>
            <a:endParaRPr lang="it-IT" sz="26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endParaRPr lang="it-IT" sz="2600" b="0" strike="noStrike" spc="-1" dirty="0">
              <a:latin typeface="Arial"/>
            </a:endParaRPr>
          </a:p>
        </p:txBody>
      </p:sp>
      <p:sp>
        <p:nvSpPr>
          <p:cNvPr id="132" name="Rettangolo 131"/>
          <p:cNvSpPr/>
          <p:nvPr/>
        </p:nvSpPr>
        <p:spPr>
          <a:xfrm>
            <a:off x="8767440" y="6430680"/>
            <a:ext cx="3832200" cy="42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fld id="{8D273403-67D7-44BA-8387-9F604E287E72}" type="slidenum">
              <a:rPr lang="it-IT" sz="2400" b="0" strike="noStrike" spc="-1">
                <a:latin typeface="Times New Roman"/>
              </a:rPr>
              <a:pPr>
                <a:lnSpc>
                  <a:spcPct val="100000"/>
                </a:lnSpc>
                <a:buNone/>
              </a:pPr>
              <a:t>1</a:t>
            </a:fld>
            <a:endParaRPr lang="it-IT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Ereditarietà poligenica 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Buona parte dei caratteri sono correlati a una compartecipazione di più geni. </a:t>
            </a:r>
            <a:endParaRPr lang="it-IT" sz="2600" b="0" strike="noStrike" spc="-1" dirty="0" smtClean="0">
              <a:solidFill>
                <a:srgbClr val="000000"/>
              </a:solidFill>
              <a:latin typeface="Lucida Sans Unicode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spc="-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it-IT" sz="2600" spc="-1" dirty="0" smtClean="0">
                <a:solidFill>
                  <a:srgbClr val="000000"/>
                </a:solidFill>
                <a:latin typeface="Lucida Sans Unicode"/>
              </a:rPr>
              <a:t>buona parte delle caratteristiche fenotipiche è dovuta a diversi tessuti che derivano </a:t>
            </a:r>
            <a:r>
              <a:rPr lang="it-IT" sz="2600" spc="-1" dirty="0" err="1" smtClean="0">
                <a:solidFill>
                  <a:srgbClr val="000000"/>
                </a:solidFill>
                <a:latin typeface="Lucida Sans Unicode"/>
              </a:rPr>
              <a:t>embrioligicamente</a:t>
            </a:r>
            <a:r>
              <a:rPr lang="it-IT" sz="2600" spc="-1" dirty="0" smtClean="0">
                <a:solidFill>
                  <a:srgbClr val="000000"/>
                </a:solidFill>
                <a:latin typeface="Lucida Sans Unicode"/>
              </a:rPr>
              <a:t> da foglietti embrionali differenti, pertanto non possono essere correlati ad un unico gene.</a:t>
            </a: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 idx="4294967295"/>
          </p:nvPr>
        </p:nvSpPr>
        <p:spPr>
          <a:xfrm>
            <a:off x="0" y="179388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90000"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 dirty="0" smtClean="0">
                <a:solidFill>
                  <a:srgbClr val="04617B"/>
                </a:solidFill>
                <a:latin typeface="Lucida Sans Unicode"/>
              </a:rPr>
              <a:t/>
            </a:r>
            <a:br>
              <a:rPr lang="it-IT" sz="5000" b="0" strike="noStrike" spc="-1" dirty="0" smtClean="0">
                <a:solidFill>
                  <a:srgbClr val="04617B"/>
                </a:solidFill>
                <a:latin typeface="Lucida Sans Unicode"/>
              </a:rPr>
            </a:br>
            <a:r>
              <a:rPr lang="it-IT" sz="5000" b="0" strike="noStrike" spc="-1" dirty="0" smtClean="0">
                <a:solidFill>
                  <a:srgbClr val="04617B"/>
                </a:solidFill>
                <a:latin typeface="Lucida Sans Unicode"/>
              </a:rPr>
              <a:t>Concetti </a:t>
            </a:r>
            <a:r>
              <a:rPr lang="it-IT" sz="5000" b="0" strike="noStrike" spc="-1" dirty="0">
                <a:solidFill>
                  <a:srgbClr val="04617B"/>
                </a:solidFill>
                <a:latin typeface="Lucida Sans Unicode"/>
              </a:rPr>
              <a:t>fondamentali di genetica</a:t>
            </a:r>
            <a:endParaRPr lang="it-IT" sz="5000" b="0" strike="noStrike" spc="-1" dirty="0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idx="4294967295"/>
          </p:nvPr>
        </p:nvSpPr>
        <p:spPr>
          <a:xfrm>
            <a:off x="0" y="1550988"/>
            <a:ext cx="8229600" cy="438943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8000" lnSpcReduction="10000"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1" strike="noStrike" spc="-1" dirty="0">
                <a:solidFill>
                  <a:srgbClr val="115964"/>
                </a:solidFill>
                <a:latin typeface="Lucida Sans Unicode"/>
              </a:rPr>
              <a:t>Genotipo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: patrimonio genetico dell’animale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1" strike="noStrike" spc="-1" dirty="0">
                <a:solidFill>
                  <a:srgbClr val="115964"/>
                </a:solidFill>
                <a:latin typeface="Lucida Sans Unicode"/>
              </a:rPr>
              <a:t>Fenotipo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: caratteristica estetica dell’animale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1" strike="noStrike" spc="-1" dirty="0">
                <a:solidFill>
                  <a:srgbClr val="115964"/>
                </a:solidFill>
                <a:latin typeface="Lucida Sans Unicode"/>
              </a:rPr>
              <a:t>Cromosoma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: struttura che racchiude in sé i geni. 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1" strike="noStrike" spc="-1" dirty="0">
                <a:solidFill>
                  <a:srgbClr val="115964"/>
                </a:solidFill>
                <a:latin typeface="Lucida Sans Unicode"/>
              </a:rPr>
              <a:t>Locus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: porzione del cromosoma contenente un determinato gene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1" strike="noStrike" spc="-1" dirty="0">
                <a:solidFill>
                  <a:srgbClr val="115964"/>
                </a:solidFill>
                <a:latin typeface="Lucida Sans Unicode"/>
              </a:rPr>
              <a:t>Gene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: unità fondamentale del DNA codificante una determinata proteina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1" strike="noStrike" spc="-1" dirty="0">
                <a:solidFill>
                  <a:srgbClr val="115964"/>
                </a:solidFill>
                <a:latin typeface="Lucida Sans Unicode"/>
              </a:rPr>
              <a:t>Allele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: variante di un </a:t>
            </a:r>
            <a:r>
              <a:rPr lang="it-IT" sz="2600" b="0" strike="noStrike" spc="-1" dirty="0" smtClean="0">
                <a:solidFill>
                  <a:srgbClr val="000000"/>
                </a:solidFill>
                <a:latin typeface="Lucida Sans Unicode"/>
              </a:rPr>
              <a:t>gene</a:t>
            </a: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1" spc="-1" dirty="0" err="1" smtClean="0">
                <a:solidFill>
                  <a:schemeClr val="tx2">
                    <a:lumMod val="75000"/>
                  </a:schemeClr>
                </a:solidFill>
                <a:latin typeface="Lucida Sans Unicode"/>
              </a:rPr>
              <a:t>Aplotipo</a:t>
            </a:r>
            <a:r>
              <a:rPr lang="it-IT" sz="2600" spc="-1" dirty="0" smtClean="0">
                <a:solidFill>
                  <a:srgbClr val="000000"/>
                </a:solidFill>
                <a:latin typeface="Lucida Sans Unicode"/>
              </a:rPr>
              <a:t>: insieme di una sequenza di alleli presenti su un cromosoma e correlati tra loro</a:t>
            </a:r>
            <a:endParaRPr lang="it-IT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buNone/>
            </a:pPr>
            <a:r>
              <a:rPr lang="it-IT" sz="2600" spc="-1" dirty="0">
                <a:latin typeface="Arial"/>
              </a:rPr>
              <a:t> </a:t>
            </a:r>
            <a:endParaRPr lang="it-IT" sz="2600" b="0" strike="noStrike" spc="-1" dirty="0">
              <a:latin typeface="Arial"/>
            </a:endParaRPr>
          </a:p>
        </p:txBody>
      </p:sp>
      <p:sp>
        <p:nvSpPr>
          <p:cNvPr id="159" name="Rettangolo 158"/>
          <p:cNvSpPr/>
          <p:nvPr/>
        </p:nvSpPr>
        <p:spPr>
          <a:xfrm>
            <a:off x="900000" y="6094440"/>
            <a:ext cx="7199640" cy="38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uca\Desktop\shiba e akita\cromosoma-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8736"/>
            <a:ext cx="7848872" cy="4709322"/>
          </a:xfrm>
          <a:prstGeom prst="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10" y="273600"/>
            <a:ext cx="7858180" cy="1144800"/>
          </a:xfrm>
        </p:spPr>
        <p:txBody>
          <a:bodyPr/>
          <a:lstStyle/>
          <a:p>
            <a:r>
              <a:rPr lang="it-IT" sz="3600" b="1" dirty="0" smtClean="0">
                <a:solidFill>
                  <a:schemeClr val="accent2">
                    <a:lumMod val="75000"/>
                  </a:schemeClr>
                </a:solidFill>
                <a:latin typeface="Lucida Sans" pitchFamily="34" charset="0"/>
              </a:rPr>
              <a:t>Struttura del cromosoma</a:t>
            </a:r>
            <a:endParaRPr lang="it-IT" sz="3600" b="1" dirty="0">
              <a:solidFill>
                <a:schemeClr val="accent2">
                  <a:lumMod val="75000"/>
                </a:schemeClr>
              </a:solidFill>
              <a:latin typeface="Lucida Sans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 idx="4294967295"/>
          </p:nvPr>
        </p:nvSpPr>
        <p:spPr>
          <a:xfrm>
            <a:off x="915988" y="765175"/>
            <a:ext cx="8228012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90000"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Materiale genetico e eredità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Ogni individuo ha un numero di cromosomi specie specifico, quindi tutti i cani hanno lo stesso patrimonio genetico 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I cromosomi sono presenti in doppia copia. Una copia è stata ereditata dal padre e una dalla madre.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In ogni individuo è presente del materiale genetico a livello mitocondriale di origine unicamente materna ma al momento non è ancora chiaro il suo ruolo </a:t>
            </a: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8013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 dirty="0">
                <a:solidFill>
                  <a:srgbClr val="04617B"/>
                </a:solidFill>
                <a:latin typeface="Lucida Sans Unicode"/>
              </a:rPr>
              <a:t>Locus B</a:t>
            </a:r>
            <a:endParaRPr lang="it-IT" sz="5000" b="0" strike="noStrike" spc="-1" dirty="0"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8013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Locus B. il gene situato in </a:t>
            </a:r>
            <a:r>
              <a:rPr lang="it-IT" sz="2600" strike="noStrike" spc="-1" dirty="0">
                <a:solidFill>
                  <a:srgbClr val="000000"/>
                </a:solidFill>
                <a:latin typeface="Lucida Sans Unicode"/>
              </a:rPr>
              <a:t>questo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locus determina il tipo di pigmento che viene prodotto a livello di mucose, cuscinetti e pelo. I soggetti con genotipo B/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B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e B/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b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presenteranno mucose NERE. I soggetti con genotipo b/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b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presenteranno mucose MARRONI. </a:t>
            </a: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8013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Esempio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8013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Foto labrador marrone e labrador nero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600" b="0" strike="noStrike" spc="-1">
              <a:latin typeface="Arial"/>
            </a:endParaRPr>
          </a:p>
        </p:txBody>
      </p:sp>
      <p:pic>
        <p:nvPicPr>
          <p:cNvPr id="167" name="Immagine 2" descr="download (1).jpg"/>
          <p:cNvPicPr/>
          <p:nvPr/>
        </p:nvPicPr>
        <p:blipFill>
          <a:blip r:embed="rId2" cstate="print"/>
          <a:stretch/>
        </p:blipFill>
        <p:spPr>
          <a:xfrm>
            <a:off x="1847520" y="2607840"/>
            <a:ext cx="4990320" cy="3737880"/>
          </a:xfrm>
          <a:prstGeom prst="rect">
            <a:avLst/>
          </a:prstGeom>
          <a:ln w="127000" cap="sq">
            <a:solidFill>
              <a:srgbClr val="115964"/>
            </a:solidFill>
            <a:miter/>
          </a:ln>
          <a:effectLst>
            <a:outerShdw blurRad="57240" dist="49893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8013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Locus E 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8013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19"/>
              </a:spcBef>
              <a:buNone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  <a:ea typeface="Noto Sans CJK SC"/>
              </a:rPr>
              <a:t>Il locus E agisce determinando la “quantità” di pigmento che raggiunge il pelo. Nel caso in cui abbiamo soggetti EE/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  <a:ea typeface="Noto Sans CJK SC"/>
              </a:rPr>
              <a:t>Ee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  <a:ea typeface="Noto Sans CJK SC"/>
              </a:rPr>
              <a:t> avremo dei </a:t>
            </a:r>
            <a:r>
              <a:rPr lang="it-IT" sz="2600" b="0" strike="noStrike" spc="-1" dirty="0">
                <a:solidFill>
                  <a:schemeClr val="tx1"/>
                </a:solidFill>
                <a:latin typeface="Lucida Sans Unicode"/>
                <a:ea typeface="Noto Sans CJK SC"/>
              </a:rPr>
              <a:t>soggetti  neri o marroni in base al </a:t>
            </a:r>
            <a:r>
              <a:rPr lang="it-IT" sz="2600" b="0" strike="noStrike" spc="-1" dirty="0" smtClean="0">
                <a:solidFill>
                  <a:schemeClr val="tx1"/>
                </a:solidFill>
                <a:latin typeface="Lucida Sans Unicode"/>
                <a:ea typeface="Noto Sans CJK SC"/>
              </a:rPr>
              <a:t>Locus </a:t>
            </a:r>
            <a:r>
              <a:rPr lang="it-IT" sz="2600" b="0" strike="noStrike" spc="-1" dirty="0">
                <a:solidFill>
                  <a:schemeClr val="tx1"/>
                </a:solidFill>
                <a:latin typeface="Lucida Sans Unicode"/>
                <a:ea typeface="Noto Sans CJK SC"/>
              </a:rPr>
              <a:t>B.  </a:t>
            </a:r>
            <a:endParaRPr lang="it-IT" sz="2600" b="0" strike="noStrike" spc="-1" dirty="0">
              <a:solidFill>
                <a:schemeClr val="tx1"/>
              </a:solidFill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  <a:ea typeface="Noto Sans CJK SC"/>
              </a:rPr>
              <a:t>Nel caso in cui il soggetto fosse e-e avremo dei soggetti “bianchi” con mucose nere o marroni in base al locus B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  <a:ea typeface="Noto Sans CJK SC"/>
              </a:rPr>
              <a:t>Nei soggetti e-e il locus A non si esprime  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 idx="4294967295"/>
          </p:nvPr>
        </p:nvSpPr>
        <p:spPr>
          <a:xfrm>
            <a:off x="915988" y="704850"/>
            <a:ext cx="8228012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Esempio</a:t>
            </a:r>
            <a:endParaRPr lang="it-IT" sz="5000" b="0" strike="noStrike" spc="-1">
              <a:latin typeface="Arial"/>
            </a:endParaRPr>
          </a:p>
        </p:txBody>
      </p:sp>
      <p:pic>
        <p:nvPicPr>
          <p:cNvPr id="173" name="Picture 3" descr="C:\Users\Luca\Desktop\shiba e akita\faf865_b75c817ddc91486a8e10f03b1d394820_mv2.jpg"/>
          <p:cNvPicPr/>
          <p:nvPr/>
        </p:nvPicPr>
        <p:blipFill>
          <a:blip r:embed="rId2" cstate="print"/>
          <a:stretch/>
        </p:blipFill>
        <p:spPr>
          <a:xfrm>
            <a:off x="1650960" y="1902240"/>
            <a:ext cx="5609160" cy="4141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idx="4294967295"/>
          </p:nvPr>
        </p:nvSpPr>
        <p:spPr>
          <a:xfrm>
            <a:off x="0" y="2357429"/>
            <a:ext cx="8228013" cy="396558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100" b="0" strike="noStrike" spc="-1" dirty="0">
                <a:solidFill>
                  <a:srgbClr val="000000"/>
                </a:solidFill>
                <a:latin typeface="Lucida Sans Unicode"/>
              </a:rPr>
              <a:t>In questo locus troviamo il gene che determina la caratteristica </a:t>
            </a:r>
            <a:r>
              <a:rPr lang="it-IT" sz="2100" b="0" strike="noStrike" spc="-1" dirty="0" err="1">
                <a:solidFill>
                  <a:srgbClr val="000000"/>
                </a:solidFill>
                <a:latin typeface="Lucida Sans Unicode"/>
              </a:rPr>
              <a:t>Agouti</a:t>
            </a:r>
            <a:r>
              <a:rPr lang="it-IT" sz="2100" b="0" strike="noStrike" spc="-1" dirty="0">
                <a:solidFill>
                  <a:srgbClr val="000000"/>
                </a:solidFill>
                <a:latin typeface="Lucida Sans Unicode"/>
              </a:rPr>
              <a:t> </a:t>
            </a:r>
            <a:endParaRPr lang="it-IT" sz="2100" b="0" strike="noStrike" spc="-1" dirty="0">
              <a:latin typeface="Arial"/>
            </a:endParaRPr>
          </a:p>
          <a:p>
            <a:pPr marL="274320" indent="-27432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100" b="0" strike="noStrike" spc="-1" dirty="0">
                <a:solidFill>
                  <a:srgbClr val="000000"/>
                </a:solidFill>
                <a:latin typeface="Lucida Sans Unicode"/>
              </a:rPr>
              <a:t>Troviamo questa scala di dominanza </a:t>
            </a:r>
            <a:r>
              <a:rPr lang="it-IT" sz="2100" b="0" strike="noStrike" spc="-1" dirty="0" err="1" smtClean="0">
                <a:solidFill>
                  <a:srgbClr val="000000"/>
                </a:solidFill>
                <a:latin typeface="Lucida Sans Unicode"/>
              </a:rPr>
              <a:t>ay</a:t>
            </a:r>
            <a:r>
              <a:rPr lang="it-IT" sz="2100" b="0" strike="noStrike" spc="-1" dirty="0" smtClean="0">
                <a:solidFill>
                  <a:srgbClr val="000000"/>
                </a:solidFill>
                <a:latin typeface="Lucida Sans Unicode"/>
              </a:rPr>
              <a:t>&gt;at </a:t>
            </a:r>
            <a:r>
              <a:rPr lang="it-IT" sz="2100" b="0" strike="noStrike" spc="-1" dirty="0">
                <a:solidFill>
                  <a:srgbClr val="000000"/>
                </a:solidFill>
                <a:latin typeface="Lucida Sans Unicode"/>
              </a:rPr>
              <a:t>– </a:t>
            </a:r>
            <a:endParaRPr lang="it-IT" sz="2100" b="0" strike="noStrike" spc="-1" dirty="0">
              <a:latin typeface="Arial"/>
            </a:endParaRPr>
          </a:p>
          <a:p>
            <a:pPr marL="274320" indent="-27432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100" b="0" strike="noStrike" spc="-1" dirty="0">
                <a:solidFill>
                  <a:srgbClr val="000000"/>
                </a:solidFill>
                <a:latin typeface="Lucida Sans Unicode"/>
              </a:rPr>
              <a:t>Questo gene può essere espresso </a:t>
            </a:r>
            <a:r>
              <a:rPr lang="it-IT" sz="2100" b="0" strike="noStrike" spc="-1" dirty="0" smtClean="0">
                <a:solidFill>
                  <a:srgbClr val="000000"/>
                </a:solidFill>
                <a:latin typeface="Lucida Sans Unicode"/>
              </a:rPr>
              <a:t>solo</a:t>
            </a:r>
            <a:r>
              <a:rPr lang="it-IT" sz="2100" strike="sngStrike" spc="-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it-IT" sz="2100" b="0" strike="noStrike" spc="-1" dirty="0" smtClean="0">
                <a:solidFill>
                  <a:srgbClr val="000000"/>
                </a:solidFill>
                <a:latin typeface="Lucida Sans Unicode"/>
              </a:rPr>
              <a:t>nei </a:t>
            </a:r>
            <a:r>
              <a:rPr lang="it-IT" sz="2100" b="0" strike="noStrike" spc="-1" dirty="0">
                <a:solidFill>
                  <a:srgbClr val="000000"/>
                </a:solidFill>
                <a:latin typeface="Lucida Sans Unicode"/>
              </a:rPr>
              <a:t>soggetti non </a:t>
            </a:r>
            <a:r>
              <a:rPr lang="it-IT" sz="2100" spc="-1" dirty="0" smtClean="0">
                <a:solidFill>
                  <a:srgbClr val="000000"/>
                </a:solidFill>
                <a:latin typeface="Lucida Sans Unicode"/>
              </a:rPr>
              <a:t>E-x</a:t>
            </a:r>
            <a:r>
              <a:rPr lang="it-IT" sz="2100" b="0" strike="noStrike" spc="-1" dirty="0" smtClean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it-IT" sz="2100" b="0" strike="noStrike" spc="-1" dirty="0">
                <a:solidFill>
                  <a:srgbClr val="000000"/>
                </a:solidFill>
                <a:latin typeface="Lucida Sans Unicode"/>
              </a:rPr>
              <a:t>e </a:t>
            </a:r>
            <a:r>
              <a:rPr lang="it-IT" sz="2100" spc="-1" dirty="0" err="1" smtClean="0">
                <a:solidFill>
                  <a:srgbClr val="000000"/>
                </a:solidFill>
                <a:latin typeface="Lucida Sans Unicode"/>
              </a:rPr>
              <a:t>ky-ky</a:t>
            </a:r>
            <a:r>
              <a:rPr lang="it-IT" sz="2100" spc="-1" dirty="0" smtClean="0">
                <a:solidFill>
                  <a:srgbClr val="000000"/>
                </a:solidFill>
                <a:latin typeface="Lucida Sans Unicode"/>
              </a:rPr>
              <a:t>.</a:t>
            </a:r>
            <a:endParaRPr lang="it-IT" sz="2100" b="0" strike="noStrike" spc="-1" dirty="0">
              <a:latin typeface="Arial"/>
            </a:endParaRPr>
          </a:p>
          <a:p>
            <a:pPr marL="274320" indent="-27432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100" b="0" strike="noStrike" spc="-1" dirty="0">
                <a:solidFill>
                  <a:srgbClr val="000000"/>
                </a:solidFill>
                <a:latin typeface="Lucida Sans Unicode"/>
              </a:rPr>
              <a:t>Quando questo gene si esprime il colore sarà comunque frutto dell’interazione con i geni presenti sul locus B e il locus D</a:t>
            </a:r>
            <a:endParaRPr lang="it-IT" sz="2100" b="0" strike="noStrike" spc="-1" dirty="0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title" idx="4294967295"/>
          </p:nvPr>
        </p:nvSpPr>
        <p:spPr>
          <a:xfrm>
            <a:off x="0" y="1000108"/>
            <a:ext cx="8228013" cy="1143008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5000" b="0" strike="noStrike" spc="-1" dirty="0" smtClean="0">
                <a:solidFill>
                  <a:srgbClr val="04617B"/>
                </a:solidFill>
                <a:latin typeface="Lucida Sans Unicode"/>
              </a:rPr>
              <a:t/>
            </a:r>
            <a:br>
              <a:rPr lang="it-IT" sz="5000" b="0" strike="noStrike" spc="-1" dirty="0" smtClean="0">
                <a:solidFill>
                  <a:srgbClr val="04617B"/>
                </a:solidFill>
                <a:latin typeface="Lucida Sans Unicode"/>
              </a:rPr>
            </a:br>
            <a:r>
              <a:rPr lang="it-IT" sz="5000" spc="-1" dirty="0">
                <a:solidFill>
                  <a:srgbClr val="04617B"/>
                </a:solidFill>
                <a:latin typeface="Lucida Sans Unicode"/>
              </a:rPr>
              <a:t/>
            </a:r>
            <a:br>
              <a:rPr lang="it-IT" sz="5000" spc="-1" dirty="0">
                <a:solidFill>
                  <a:srgbClr val="04617B"/>
                </a:solidFill>
                <a:latin typeface="Lucida Sans Unicode"/>
              </a:rPr>
            </a:br>
            <a:r>
              <a:rPr lang="it-IT" sz="5000" spc="-1" dirty="0" smtClean="0">
                <a:solidFill>
                  <a:srgbClr val="04617B"/>
                </a:solidFill>
                <a:latin typeface="Lucida Sans Unicode"/>
              </a:rPr>
              <a:t>  </a:t>
            </a:r>
            <a:r>
              <a:rPr lang="it-IT" sz="5000" b="0" strike="noStrike" spc="-1" dirty="0" smtClean="0">
                <a:solidFill>
                  <a:srgbClr val="04617B"/>
                </a:solidFill>
                <a:latin typeface="Lucida Sans Unicode"/>
              </a:rPr>
              <a:t>Locus </a:t>
            </a:r>
            <a:r>
              <a:rPr lang="it-IT" sz="5000" b="0" strike="noStrike" spc="-1" dirty="0">
                <a:solidFill>
                  <a:srgbClr val="04617B"/>
                </a:solidFill>
                <a:latin typeface="Lucida Sans Unicode"/>
              </a:rPr>
              <a:t>A (ASIP) </a:t>
            </a:r>
            <a:r>
              <a:rPr lang="it-IT" sz="4800" b="0" strike="noStrike" spc="-1" dirty="0" err="1" smtClean="0">
                <a:solidFill>
                  <a:srgbClr val="FF0000"/>
                </a:solidFill>
                <a:latin typeface="Lucida Sans Unicode"/>
              </a:rPr>
              <a:t>Agouti</a:t>
            </a:r>
            <a:r>
              <a:rPr lang="it-IT" sz="4800" b="0" strike="noStrike" spc="-1" dirty="0" smtClean="0">
                <a:solidFill>
                  <a:srgbClr val="FF0000"/>
                </a:solidFill>
                <a:latin typeface="Lucida Sans Unicode"/>
              </a:rPr>
              <a:t>       </a:t>
            </a:r>
            <a:r>
              <a:rPr lang="it-IT" sz="4800" b="0" strike="noStrike" spc="-1" dirty="0" err="1" smtClean="0">
                <a:solidFill>
                  <a:srgbClr val="FF0000"/>
                </a:solidFill>
                <a:latin typeface="Lucida Sans Unicode"/>
              </a:rPr>
              <a:t>signaling</a:t>
            </a:r>
            <a:r>
              <a:rPr lang="it-IT" sz="4800" b="0" strike="noStrike" spc="-1" dirty="0" smtClean="0">
                <a:solidFill>
                  <a:srgbClr val="FF0000"/>
                </a:solidFill>
                <a:latin typeface="Lucida Sans Unicode"/>
              </a:rPr>
              <a:t> </a:t>
            </a:r>
            <a:r>
              <a:rPr lang="it-IT" sz="4800" b="0" strike="noStrike" spc="-1" dirty="0" err="1" smtClean="0">
                <a:solidFill>
                  <a:srgbClr val="FF0000"/>
                </a:solidFill>
                <a:latin typeface="Lucida Sans Unicode"/>
              </a:rPr>
              <a:t>protein</a:t>
            </a:r>
            <a:r>
              <a:rPr lang="it-IT" sz="4800" b="0" strike="noStrike" spc="-1" dirty="0" smtClean="0">
                <a:solidFill>
                  <a:srgbClr val="04617B"/>
                </a:solidFill>
                <a:latin typeface="Lucida Sans Unicode"/>
              </a:rPr>
              <a:t> </a:t>
            </a:r>
            <a:endParaRPr lang="it-IT" sz="4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8013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Agouti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8013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AY è l’allele più dominante e si esprime con il colore fulvo</a:t>
            </a:r>
            <a:endParaRPr lang="it-IT" sz="2600" b="0" strike="noStrike" spc="-1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AW è il tipo ancestrale fa in modo che sullo stesso pelo si formi sia eumelanina che feomelanina </a:t>
            </a:r>
            <a:endParaRPr lang="it-IT" sz="2600" b="0" strike="noStrike" spc="-1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AT è il più recessivo e determina il fenotipo nero focato</a:t>
            </a:r>
            <a:endParaRPr lang="it-IT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Mendel e le sue leggi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idx="4294967295"/>
          </p:nvPr>
        </p:nvSpPr>
        <p:spPr>
          <a:xfrm>
            <a:off x="915988" y="2060575"/>
            <a:ext cx="8228012" cy="479742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"/>
              </a:rPr>
              <a:t>Gregor Johann Mendel </a:t>
            </a:r>
            <a:endParaRPr lang="it-IT" sz="2600" b="0" strike="noStrike" spc="-1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"/>
              </a:rPr>
              <a:t>(1822-1884). 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600" b="0" strike="noStrike" spc="-1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"/>
              </a:rPr>
              <a:t>Elaborazione delle 3 leggi di Mendel basate sull’osservazione dei caratteri ottenuti mediante la riproduzione delle piante di pisello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600" b="0" strike="noStrike" spc="-1">
              <a:latin typeface="Arial"/>
            </a:endParaRPr>
          </a:p>
        </p:txBody>
      </p:sp>
      <p:pic>
        <p:nvPicPr>
          <p:cNvPr id="135" name="Immagine 8" descr="download.jpg"/>
          <p:cNvPicPr/>
          <p:nvPr/>
        </p:nvPicPr>
        <p:blipFill>
          <a:blip r:embed="rId2" cstate="print"/>
          <a:stretch/>
        </p:blipFill>
        <p:spPr>
          <a:xfrm>
            <a:off x="4860000" y="2133000"/>
            <a:ext cx="1544400" cy="1945800"/>
          </a:xfrm>
          <a:prstGeom prst="rect">
            <a:avLst/>
          </a:prstGeom>
          <a:ln w="0">
            <a:solidFill>
              <a:srgbClr val="03495C"/>
            </a:solidFill>
          </a:ln>
        </p:spPr>
      </p:pic>
      <p:sp>
        <p:nvSpPr>
          <p:cNvPr id="136" name="Rettangolo 135"/>
          <p:cNvSpPr/>
          <p:nvPr/>
        </p:nvSpPr>
        <p:spPr>
          <a:xfrm>
            <a:off x="8767440" y="6430320"/>
            <a:ext cx="3832200" cy="42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fld id="{2A25ADAA-24A4-4DB8-BD7B-CEC105582C02}" type="slidenum">
              <a:rPr lang="it-IT" sz="2400" b="0" strike="noStrike" spc="-1">
                <a:latin typeface="Times New Roman"/>
              </a:rPr>
              <a:pPr>
                <a:lnSpc>
                  <a:spcPct val="100000"/>
                </a:lnSpc>
                <a:buNone/>
              </a:pPr>
              <a:t>2</a:t>
            </a:fld>
            <a:endParaRPr lang="it-IT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 idx="4294967295"/>
          </p:nvPr>
        </p:nvSpPr>
        <p:spPr>
          <a:xfrm>
            <a:off x="0" y="720725"/>
            <a:ext cx="8229600" cy="719138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 dirty="0" smtClean="0">
                <a:solidFill>
                  <a:srgbClr val="04617B"/>
                </a:solidFill>
                <a:latin typeface="Lucida Sans Unicode"/>
              </a:rPr>
              <a:t>  Locus </a:t>
            </a:r>
            <a:r>
              <a:rPr lang="it-IT" sz="5000" b="0" strike="noStrike" spc="-1" dirty="0">
                <a:solidFill>
                  <a:srgbClr val="04617B"/>
                </a:solidFill>
                <a:latin typeface="Lucida Sans Unicode"/>
              </a:rPr>
              <a:t>K</a:t>
            </a:r>
            <a:endParaRPr lang="it-IT" sz="5000" b="0" strike="noStrike" spc="-1" dirty="0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idx="4294967295"/>
          </p:nvPr>
        </p:nvSpPr>
        <p:spPr>
          <a:xfrm>
            <a:off x="0" y="1574800"/>
            <a:ext cx="8228013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Gene che determina la </a:t>
            </a:r>
            <a:r>
              <a:rPr lang="el-GR" sz="2600" b="0" strike="noStrike" spc="-1" dirty="0">
                <a:solidFill>
                  <a:srgbClr val="000000"/>
                </a:solidFill>
                <a:latin typeface="Lucida Sans Unicode"/>
              </a:rPr>
              <a:t> β-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defensina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103. sono presenti 3 differenti alleli per questo locus KB (nero dominante)&gt;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kbr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(tigrato)&gt;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ky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(normale)</a:t>
            </a:r>
            <a:endParaRPr lang="it-IT" sz="2600" b="0" strike="noStrike" spc="-1" dirty="0">
              <a:latin typeface="Arial"/>
            </a:endParaRPr>
          </a:p>
          <a:p>
            <a:pPr marL="274320" indent="-27432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Il gene KB non permette l’espressione del locus A, e si seguiranno le regole precedentemente spiegate per quanto riguarda i loci B ed E</a:t>
            </a:r>
            <a:endParaRPr lang="it-IT" sz="2600" b="0" strike="noStrike" spc="-1" dirty="0">
              <a:latin typeface="Arial"/>
            </a:endParaRPr>
          </a:p>
          <a:p>
            <a:pPr marL="274320" indent="-27432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Il gene 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Kbr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permette l’espressione del locus A ma lo influenza con la caratteristica tigratura</a:t>
            </a:r>
            <a:endParaRPr lang="it-IT" sz="2600" b="0" strike="noStrike" spc="-1" dirty="0">
              <a:latin typeface="Arial"/>
            </a:endParaRPr>
          </a:p>
          <a:p>
            <a:pPr marL="274320" indent="-27432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Con il gene KY abbiamo l’espressione del locus A senza interferenze</a:t>
            </a: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 idx="4294967295"/>
          </p:nvPr>
        </p:nvSpPr>
        <p:spPr>
          <a:xfrm>
            <a:off x="0" y="539750"/>
            <a:ext cx="8229600" cy="568325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90000"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Calibri"/>
              </a:rPr>
              <a:t>                                </a:t>
            </a:r>
            <a:r>
              <a:rPr sz="5000"/>
              <a:t/>
            </a:r>
            <a:br>
              <a:rPr sz="5000"/>
            </a:br>
            <a:endParaRPr lang="it-IT" sz="5000" b="0" strike="noStrike" spc="-1"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idx="4294967295"/>
          </p:nvPr>
        </p:nvSpPr>
        <p:spPr>
          <a:xfrm>
            <a:off x="0" y="1439863"/>
            <a:ext cx="8229600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 algn="just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Questo gene permette la presenza di aree depigmentate caratterizzate dall’assenza di pigmento.</a:t>
            </a:r>
            <a:endParaRPr lang="it-IT" sz="2600" b="0" strike="noStrike" spc="-1" dirty="0">
              <a:latin typeface="Arial"/>
            </a:endParaRPr>
          </a:p>
          <a:p>
            <a:pPr marL="274320" indent="-274320" algn="just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I cani con un colore Solido hanno genotipo S/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S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o S/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s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. i soggetti pezzati hanno genotipo s/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s</a:t>
            </a:r>
            <a:endParaRPr lang="it-IT" sz="2600" b="0" strike="noStrike" spc="-1" dirty="0">
              <a:latin typeface="Arial"/>
            </a:endParaRPr>
          </a:p>
          <a:p>
            <a:pPr marL="274320" indent="-274320" algn="just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In molte razze l’eterozigote potrebbe avere delle macchie bianche di piccole dimensioni in aree  definite</a:t>
            </a:r>
            <a:endParaRPr lang="it-IT" sz="2600" b="0" strike="noStrike" spc="-1" dirty="0">
              <a:latin typeface="Arial"/>
            </a:endParaRPr>
          </a:p>
          <a:p>
            <a:pPr marL="274320" indent="-274320" algn="just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ATTENZIONE lungo la linea mediana e nelle estremità del corpo (punta della coda e dita)  è possibile delle piccole macchie bianche anche nei soggetti solidi.</a:t>
            </a:r>
            <a:endParaRPr lang="it-IT" sz="2600" b="0" strike="noStrike" spc="-1" dirty="0">
              <a:latin typeface="Arial"/>
            </a:endParaRPr>
          </a:p>
        </p:txBody>
      </p:sp>
      <p:sp>
        <p:nvSpPr>
          <p:cNvPr id="182" name="PlaceHolder 29"/>
          <p:cNvSpPr txBox="1"/>
          <p:nvPr/>
        </p:nvSpPr>
        <p:spPr>
          <a:xfrm>
            <a:off x="411840" y="720000"/>
            <a:ext cx="8228520" cy="72000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 dirty="0">
                <a:solidFill>
                  <a:srgbClr val="04617B"/>
                </a:solidFill>
                <a:latin typeface="Lucida Sans Unicode"/>
              </a:rPr>
              <a:t>Locus S</a:t>
            </a:r>
            <a:endParaRPr lang="it-IT" sz="5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Picture 1" descr="C:\Users\Luca\Desktop\shiba e akita\terranova-0111.jpg"/>
          <p:cNvPicPr/>
          <p:nvPr/>
        </p:nvPicPr>
        <p:blipFill>
          <a:blip r:embed="rId2" cstate="print"/>
          <a:stretch/>
        </p:blipFill>
        <p:spPr>
          <a:xfrm>
            <a:off x="500034" y="2643182"/>
            <a:ext cx="4357718" cy="3520448"/>
          </a:xfrm>
          <a:prstGeom prst="rect">
            <a:avLst/>
          </a:prstGeom>
          <a:ln w="381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6" name="Picture 6" descr="C:\Users\Luca\Desktop\shiba e akita\terranova.png"/>
          <p:cNvPicPr/>
          <p:nvPr/>
        </p:nvPicPr>
        <p:blipFill>
          <a:blip r:embed="rId3" cstate="print"/>
          <a:stretch/>
        </p:blipFill>
        <p:spPr>
          <a:xfrm>
            <a:off x="5357818" y="1142984"/>
            <a:ext cx="3310566" cy="3875760"/>
          </a:xfrm>
          <a:prstGeom prst="rect">
            <a:avLst/>
          </a:prstGeom>
          <a:ln w="381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8013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 dirty="0">
                <a:solidFill>
                  <a:srgbClr val="04617B"/>
                </a:solidFill>
                <a:latin typeface="Lucida Sans Unicode"/>
              </a:rPr>
              <a:t>Pelo Lungo gene FGF5</a:t>
            </a:r>
            <a:endParaRPr lang="it-IT" sz="5000" b="0" strike="noStrike" spc="-1" dirty="0"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8013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 dirty="0" smtClean="0">
                <a:solidFill>
                  <a:srgbClr val="000000"/>
                </a:solidFill>
                <a:latin typeface="Lucida Sans Unicode"/>
              </a:rPr>
              <a:t>I 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soggetti a pelo corto presentano genotipo L/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L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o L/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l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. 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Il pelo lungo è espresso solo in presenza di un genotipo l/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Lucida Sans Unicode"/>
              </a:rPr>
              <a:t>l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 idx="4294967295"/>
          </p:nvPr>
        </p:nvSpPr>
        <p:spPr>
          <a:xfrm>
            <a:off x="915988" y="714375"/>
            <a:ext cx="8228012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 algn="ctr">
              <a:buNone/>
            </a:pPr>
            <a:r>
              <a:rPr lang="it-IT" sz="4400" b="1" spc="-1" dirty="0" smtClean="0">
                <a:solidFill>
                  <a:schemeClr val="accent2">
                    <a:lumMod val="75000"/>
                  </a:schemeClr>
                </a:solidFill>
                <a:latin typeface="Lucida Sans" pitchFamily="34" charset="0"/>
              </a:rPr>
              <a:t>Stessa razza, lunghezza di pelo diversa</a:t>
            </a:r>
            <a:endParaRPr lang="it-IT" sz="4400" b="1" strike="noStrike" spc="-1" dirty="0">
              <a:solidFill>
                <a:schemeClr val="accent2">
                  <a:lumMod val="75000"/>
                </a:schemeClr>
              </a:solidFill>
              <a:latin typeface="Lucida Sans" pitchFamily="34" charset="0"/>
            </a:endParaRPr>
          </a:p>
        </p:txBody>
      </p:sp>
      <p:pic>
        <p:nvPicPr>
          <p:cNvPr id="191" name="Picture 4" descr="C:\Users\Luca\Desktop\shiba e akita\qz-agosto-2022-pastore-tedesco-2-1024x640.jpg"/>
          <p:cNvPicPr/>
          <p:nvPr/>
        </p:nvPicPr>
        <p:blipFill>
          <a:blip r:embed="rId2" cstate="print"/>
          <a:stretch/>
        </p:blipFill>
        <p:spPr>
          <a:xfrm>
            <a:off x="357158" y="2357430"/>
            <a:ext cx="3857652" cy="3144450"/>
          </a:xfrm>
          <a:prstGeom prst="rect">
            <a:avLst/>
          </a:prstGeom>
          <a:ln w="0">
            <a:solidFill>
              <a:schemeClr val="bg2">
                <a:lumMod val="25000"/>
              </a:schemeClr>
            </a:solidFill>
          </a:ln>
        </p:spPr>
      </p:pic>
      <p:pic>
        <p:nvPicPr>
          <p:cNvPr id="192" name="Picture 5" descr="C:\Users\Luca\Desktop\shiba e akita\Cane_da_pastore_tedesco_adulto.jpg"/>
          <p:cNvPicPr/>
          <p:nvPr/>
        </p:nvPicPr>
        <p:blipFill>
          <a:blip r:embed="rId3" cstate="print"/>
          <a:stretch/>
        </p:blipFill>
        <p:spPr>
          <a:xfrm>
            <a:off x="4460040" y="2163600"/>
            <a:ext cx="3695760" cy="3456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8013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90000"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 dirty="0">
                <a:solidFill>
                  <a:srgbClr val="04617B"/>
                </a:solidFill>
                <a:latin typeface="Calibri"/>
              </a:rPr>
              <a:t>                            </a:t>
            </a:r>
            <a:r>
              <a:rPr sz="5000" dirty="0"/>
              <a:t/>
            </a:r>
            <a:br>
              <a:rPr sz="5000" dirty="0"/>
            </a:br>
            <a:r>
              <a:rPr lang="it-IT" sz="5000" b="0" strike="noStrike" spc="-1" dirty="0">
                <a:solidFill>
                  <a:srgbClr val="04617B"/>
                </a:solidFill>
                <a:latin typeface="Lucida Sans Unicode"/>
              </a:rPr>
              <a:t>Locus D</a:t>
            </a:r>
            <a:endParaRPr lang="it-IT" sz="5000" b="0" strike="noStrike" spc="-1" dirty="0"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8013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Il gene situato nel locus D determina l’intensità del colore del pelo del soggetto. 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Un cane D/D o D/d presenterà un colore di intensità “normale” mentre un soggetto d/d avrà un colore diluito rispetto al colore originario</a:t>
            </a:r>
            <a:endParaRPr lang="it-IT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8013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 algn="ctr">
              <a:buNone/>
            </a:pPr>
            <a:r>
              <a:rPr lang="it-IT" sz="44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Lucida Sans" pitchFamily="34" charset="0"/>
              </a:rPr>
              <a:t>Diluizione del colore </a:t>
            </a:r>
            <a:endParaRPr lang="it-IT" sz="4400" b="1" strike="noStrike" spc="-1" dirty="0">
              <a:solidFill>
                <a:schemeClr val="accent2">
                  <a:lumMod val="75000"/>
                </a:schemeClr>
              </a:solidFill>
              <a:latin typeface="Lucida Sans" pitchFamily="34" charset="0"/>
            </a:endParaRPr>
          </a:p>
        </p:txBody>
      </p:sp>
      <p:pic>
        <p:nvPicPr>
          <p:cNvPr id="197" name="Picture 7" descr="C:\Users\Luca\Desktop\shiba e akita\dobermann_associazione_mamagatta-4.jpg"/>
          <p:cNvPicPr/>
          <p:nvPr/>
        </p:nvPicPr>
        <p:blipFill>
          <a:blip r:embed="rId2" cstate="print"/>
          <a:stretch/>
        </p:blipFill>
        <p:spPr>
          <a:xfrm>
            <a:off x="2000232" y="2357430"/>
            <a:ext cx="4968552" cy="3688176"/>
          </a:xfrm>
          <a:prstGeom prst="rect">
            <a:avLst/>
          </a:prstGeom>
          <a:ln w="127000" cap="sq">
            <a:solidFill>
              <a:schemeClr val="bg2">
                <a:lumMod val="25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:\Users\Luca\Desktop\shiba e akita\download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673071" cy="4296920"/>
          </a:xfrm>
          <a:prstGeom prst="rect">
            <a:avLst/>
          </a:prstGeom>
          <a:ln w="1270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1° legge di Mendel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idx="4294967295"/>
          </p:nvPr>
        </p:nvSpPr>
        <p:spPr>
          <a:xfrm>
            <a:off x="915988" y="1917700"/>
            <a:ext cx="8228012" cy="402272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Legge dell’uniformità degli ibridi o della dominanza.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Fa riferimento agli individui ottenuti nella prima generazione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Incrociate due </a:t>
            </a:r>
            <a:r>
              <a:rPr lang="it-IT" sz="2600" b="0" strike="noStrike" spc="-1" dirty="0">
                <a:solidFill>
                  <a:srgbClr val="FF0000"/>
                </a:solidFill>
                <a:latin typeface="Constantia"/>
              </a:rPr>
              <a:t>linee pure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 per due differenti </a:t>
            </a:r>
            <a:r>
              <a:rPr lang="it-IT" sz="2600" b="0" strike="noStrike" spc="-1" dirty="0" smtClean="0">
                <a:solidFill>
                  <a:srgbClr val="000000"/>
                </a:solidFill>
                <a:latin typeface="Lucida Sans Unicode"/>
              </a:rPr>
              <a:t>caratteri</a:t>
            </a:r>
            <a:r>
              <a:rPr lang="it-IT" sz="2600" spc="-1" dirty="0" smtClean="0">
                <a:solidFill>
                  <a:srgbClr val="000000"/>
                </a:solidFill>
                <a:latin typeface="Lucida Sans Unicode"/>
              </a:rPr>
              <a:t>. 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Il carattere che prevale è definito </a:t>
            </a:r>
            <a:r>
              <a:rPr lang="it-IT" sz="2600" b="0" u="sng" strike="noStrike" spc="-1" dirty="0">
                <a:solidFill>
                  <a:srgbClr val="000000"/>
                </a:solidFill>
                <a:uFillTx/>
                <a:latin typeface="Lucida Sans Unicode"/>
              </a:rPr>
              <a:t>dominante </a:t>
            </a: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quello che scompare è detto </a:t>
            </a:r>
            <a:r>
              <a:rPr lang="it-IT" sz="2600" b="0" u="sng" strike="noStrike" spc="-1" dirty="0">
                <a:solidFill>
                  <a:srgbClr val="000000"/>
                </a:solidFill>
                <a:uFillTx/>
                <a:latin typeface="Lucida Sans Unicode"/>
              </a:rPr>
              <a:t>recessivo</a:t>
            </a:r>
            <a:endParaRPr lang="it-IT" sz="2600" b="0" strike="noStrike" spc="-1" dirty="0">
              <a:latin typeface="Arial"/>
            </a:endParaRPr>
          </a:p>
        </p:txBody>
      </p:sp>
      <p:sp>
        <p:nvSpPr>
          <p:cNvPr id="139" name="Connettore 1 138"/>
          <p:cNvSpPr/>
          <p:nvPr/>
        </p:nvSpPr>
        <p:spPr>
          <a:xfrm>
            <a:off x="0" y="0"/>
            <a:ext cx="360" cy="36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Rettangolo 140"/>
          <p:cNvSpPr/>
          <p:nvPr/>
        </p:nvSpPr>
        <p:spPr>
          <a:xfrm>
            <a:off x="1800000" y="6120000"/>
            <a:ext cx="3959640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endParaRPr lang="it-IT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Quadrato di Punnett</a:t>
            </a:r>
            <a:endParaRPr lang="it-IT" sz="5000" b="0" strike="noStrike" spc="-1">
              <a:latin typeface="Arial"/>
            </a:endParaRPr>
          </a:p>
        </p:txBody>
      </p:sp>
      <p:pic>
        <p:nvPicPr>
          <p:cNvPr id="143" name="Picture 2"/>
          <p:cNvPicPr/>
          <p:nvPr/>
        </p:nvPicPr>
        <p:blipFill>
          <a:blip r:embed="rId2" cstate="print"/>
          <a:srcRect r="58514" b="2557"/>
          <a:stretch/>
        </p:blipFill>
        <p:spPr>
          <a:xfrm>
            <a:off x="3204000" y="2349000"/>
            <a:ext cx="2447640" cy="2735640"/>
          </a:xfrm>
          <a:prstGeom prst="rect">
            <a:avLst/>
          </a:prstGeom>
          <a:ln w="127000" cap="sq">
            <a:solidFill>
              <a:srgbClr val="03495C"/>
            </a:solidFill>
            <a:miter/>
          </a:ln>
          <a:effectLst>
            <a:outerShdw blurRad="57240" dist="49893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2° legge di Mendel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Disgiunzione dei caratteri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Fa riferimento dalla seconda generazione ottenuta dall’accoppiamento dei soggetti della prima generazioni. 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¾ degli individui hanno manifestato il carattere dominante e ¼ il carattere recessivo</a:t>
            </a: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Quadrato di Punnett</a:t>
            </a:r>
            <a:endParaRPr lang="it-IT" sz="5000" b="0" strike="noStrike" spc="-1">
              <a:latin typeface="Arial"/>
            </a:endParaRPr>
          </a:p>
        </p:txBody>
      </p:sp>
      <p:pic>
        <p:nvPicPr>
          <p:cNvPr id="147" name="Segnaposto contenuto 3" descr="images.jpg"/>
          <p:cNvPicPr/>
          <p:nvPr/>
        </p:nvPicPr>
        <p:blipFill>
          <a:blip r:embed="rId2" cstate="print"/>
          <a:srcRect l="63006" r="-3996" b="-4602"/>
          <a:stretch/>
        </p:blipFill>
        <p:spPr>
          <a:xfrm>
            <a:off x="3348000" y="2565000"/>
            <a:ext cx="1871640" cy="2735640"/>
          </a:xfrm>
          <a:prstGeom prst="rect">
            <a:avLst/>
          </a:prstGeom>
          <a:ln w="127000" cap="sq">
            <a:solidFill>
              <a:srgbClr val="115964"/>
            </a:solidFill>
            <a:miter/>
          </a:ln>
          <a:effectLst>
            <a:outerShdw blurRad="57240" dist="49893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 dirty="0">
                <a:solidFill>
                  <a:srgbClr val="04617B"/>
                </a:solidFill>
                <a:latin typeface="Lucida Sans Unicode"/>
              </a:rPr>
              <a:t>3° legge di </a:t>
            </a:r>
            <a:r>
              <a:rPr lang="it-IT" sz="5000" b="0" strike="noStrike" spc="-1" dirty="0" err="1">
                <a:solidFill>
                  <a:srgbClr val="04617B"/>
                </a:solidFill>
                <a:latin typeface="Lucida Sans Unicode"/>
              </a:rPr>
              <a:t>Mendel</a:t>
            </a:r>
            <a:endParaRPr lang="it-IT" sz="5000" b="0" strike="noStrike" spc="-1" dirty="0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4618038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Legge dell’indipendenza dei colori</a:t>
            </a:r>
            <a:endParaRPr lang="it-IT" sz="2600" b="0" strike="noStrike" spc="-1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Incrociando due individui con caratteri diversi questi caratteri verranno ereditati in modo indipendente</a:t>
            </a:r>
            <a:endParaRPr lang="it-IT" sz="2600" b="0" strike="noStrike" spc="-1">
              <a:latin typeface="Arial"/>
            </a:endParaRPr>
          </a:p>
        </p:txBody>
      </p:sp>
      <p:pic>
        <p:nvPicPr>
          <p:cNvPr id="150" name="Immagine 3" descr="p1098-1.jpg"/>
          <p:cNvPicPr/>
          <p:nvPr/>
        </p:nvPicPr>
        <p:blipFill>
          <a:blip r:embed="rId2" cstate="print"/>
          <a:stretch/>
        </p:blipFill>
        <p:spPr>
          <a:xfrm>
            <a:off x="5364000" y="1989000"/>
            <a:ext cx="3311640" cy="4492800"/>
          </a:xfrm>
          <a:prstGeom prst="rect">
            <a:avLst/>
          </a:prstGeom>
          <a:ln w="127000" cap="sq">
            <a:solidFill>
              <a:srgbClr val="115964"/>
            </a:solidFill>
            <a:miter/>
          </a:ln>
          <a:effectLst>
            <a:outerShdw blurRad="57240" dist="49893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90000"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Eccezioni alle leggi di Mendel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19"/>
              </a:spcBef>
              <a:buNone/>
            </a:pP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Dominanza incompleta </a:t>
            </a:r>
            <a:endParaRPr lang="it-IT" sz="2600" b="0" strike="noStrike" spc="-1" dirty="0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 dirty="0">
                <a:solidFill>
                  <a:srgbClr val="000000"/>
                </a:solidFill>
                <a:latin typeface="Lucida Sans Unicode"/>
              </a:rPr>
              <a:t>Unendo due linee pure per un carattere si ottiene un carattere intermedio tra i </a:t>
            </a:r>
            <a:r>
              <a:rPr lang="it-IT" sz="2600" b="0" strike="noStrike" spc="-1" dirty="0" smtClean="0">
                <a:solidFill>
                  <a:srgbClr val="000000"/>
                </a:solidFill>
                <a:latin typeface="Lucida Sans Unicode"/>
              </a:rPr>
              <a:t>due</a:t>
            </a: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spc="-1" dirty="0" smtClean="0">
                <a:solidFill>
                  <a:srgbClr val="000000"/>
                </a:solidFill>
                <a:latin typeface="Lucida Sans Unicode"/>
              </a:rPr>
              <a:t>È possibile individuare l’eterozigote tramite l’analisi del fenotipo</a:t>
            </a: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1413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90000"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Lucida Sans Unicode"/>
              </a:rPr>
              <a:t>Eccezioni alle leggi di Mendel</a:t>
            </a:r>
            <a:endParaRPr lang="it-IT" sz="50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7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Codominanza </a:t>
            </a:r>
            <a:endParaRPr lang="it-IT" sz="2600" b="0" strike="noStrike" spc="-1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Nella generazione ottenuta dall’incrocio tra due linee pure si osserva la presenza di entrambi i caratteri dei genitori.</a:t>
            </a:r>
            <a:endParaRPr lang="it-IT" sz="2600" b="0" strike="noStrike" spc="-1">
              <a:latin typeface="Arial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Lucida Sans Unicode"/>
              </a:rPr>
              <a:t>Si vedono esteticamente entrambi i caratteri quindi nessuno dei due realmente domina (non valido nel cane)</a:t>
            </a:r>
            <a:endParaRPr lang="it-IT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30819</TotalTime>
  <Words>777</Words>
  <Application>Microsoft Office PowerPoint</Application>
  <PresentationFormat>Presentazione su schermo (4:3)</PresentationFormat>
  <Paragraphs>91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27</vt:i4>
      </vt:variant>
    </vt:vector>
  </HeadingPairs>
  <TitlesOfParts>
    <vt:vector size="29" baseType="lpstr">
      <vt:lpstr>Office Theme</vt:lpstr>
      <vt:lpstr>Office Theme</vt:lpstr>
      <vt:lpstr>Genetica in pillole </vt:lpstr>
      <vt:lpstr>Mendel e le sue leggi</vt:lpstr>
      <vt:lpstr>1° legge di Mendel</vt:lpstr>
      <vt:lpstr>Quadrato di Punnett</vt:lpstr>
      <vt:lpstr>2° legge di Mendel</vt:lpstr>
      <vt:lpstr>Quadrato di Punnett</vt:lpstr>
      <vt:lpstr>3° legge di Mendel</vt:lpstr>
      <vt:lpstr>Eccezioni alle leggi di Mendel</vt:lpstr>
      <vt:lpstr>Eccezioni alle leggi di Mendel</vt:lpstr>
      <vt:lpstr>Ereditarietà poligenica </vt:lpstr>
      <vt:lpstr> Concetti fondamentali di genetica</vt:lpstr>
      <vt:lpstr>Struttura del cromosoma</vt:lpstr>
      <vt:lpstr>Materiale genetico e eredità</vt:lpstr>
      <vt:lpstr>Locus B</vt:lpstr>
      <vt:lpstr>Esempio</vt:lpstr>
      <vt:lpstr>Locus E </vt:lpstr>
      <vt:lpstr>Esempio</vt:lpstr>
      <vt:lpstr>    Locus A (ASIP) Agouti       signaling protein </vt:lpstr>
      <vt:lpstr>Agouti</vt:lpstr>
      <vt:lpstr>  Locus K</vt:lpstr>
      <vt:lpstr>                                 </vt:lpstr>
      <vt:lpstr>Diapositiva 22</vt:lpstr>
      <vt:lpstr>Pelo Lungo gene FGF5</vt:lpstr>
      <vt:lpstr>Stessa razza, lunghezza di pelo diversa</vt:lpstr>
      <vt:lpstr>                             Locus D</vt:lpstr>
      <vt:lpstr>Diluizione del colore </vt:lpstr>
      <vt:lpstr>Diapositiva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Genetica in pillole</dc:title>
  <dc:creator>Utente Windows</dc:creator>
  <cp:lastModifiedBy>Utente</cp:lastModifiedBy>
  <cp:revision>39</cp:revision>
  <dcterms:created xsi:type="dcterms:W3CDTF">2023-03-04T20:05:23Z</dcterms:created>
  <dcterms:modified xsi:type="dcterms:W3CDTF">2023-04-22T18:10:32Z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Presentazione su schermo (4:3)</vt:lpwstr>
  </property>
  <property fmtid="{D5CDD505-2E9C-101B-9397-08002B2CF9AE}" pid="3" name="Slides">
    <vt:i4>12</vt:i4>
  </property>
</Properties>
</file>