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4" r:id="rId26"/>
    <p:sldId id="285" r:id="rId27"/>
    <p:sldId id="280" r:id="rId28"/>
    <p:sldId id="281" r:id="rId29"/>
    <p:sldId id="282" r:id="rId30"/>
    <p:sldId id="283" r:id="rId31"/>
    <p:sldId id="286" r:id="rId32"/>
  </p:sldIdLst>
  <p:sldSz cx="12192000" cy="6858000"/>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348"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4281488" y="0"/>
            <a:ext cx="3276600" cy="534988"/>
          </a:xfrm>
          <a:prstGeom prst="rect">
            <a:avLst/>
          </a:prstGeom>
        </p:spPr>
        <p:txBody>
          <a:bodyPr vert="horz" lIns="91440" tIns="45720" rIns="91440" bIns="45720" rtlCol="0"/>
          <a:lstStyle>
            <a:lvl1pPr algn="r">
              <a:defRPr sz="1200"/>
            </a:lvl1pPr>
          </a:lstStyle>
          <a:p>
            <a:fld id="{AE87F46B-8E69-4C0A-9817-BD6913BE0CC7}" type="datetimeFigureOut">
              <a:rPr lang="it-IT" smtClean="0"/>
              <a:t>01/04/2023</a:t>
            </a:fld>
            <a:endParaRPr lang="it-IT"/>
          </a:p>
        </p:txBody>
      </p:sp>
      <p:sp>
        <p:nvSpPr>
          <p:cNvPr id="4" name="Segnaposto immagine diapositiva 3"/>
          <p:cNvSpPr>
            <a:spLocks noGrp="1" noRot="1" noChangeAspect="1"/>
          </p:cNvSpPr>
          <p:nvPr>
            <p:ph type="sldImg" idx="2"/>
          </p:nvPr>
        </p:nvSpPr>
        <p:spPr>
          <a:xfrm>
            <a:off x="215900" y="801688"/>
            <a:ext cx="7127875" cy="40100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755650" y="5078413"/>
            <a:ext cx="6048375" cy="4811712"/>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10155238"/>
            <a:ext cx="3276600" cy="5349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4281488" y="10155238"/>
            <a:ext cx="3276600" cy="534987"/>
          </a:xfrm>
          <a:prstGeom prst="rect">
            <a:avLst/>
          </a:prstGeom>
        </p:spPr>
        <p:txBody>
          <a:bodyPr vert="horz" lIns="91440" tIns="45720" rIns="91440" bIns="45720" rtlCol="0" anchor="b"/>
          <a:lstStyle>
            <a:lvl1pPr algn="r">
              <a:defRPr sz="1200"/>
            </a:lvl1pPr>
          </a:lstStyle>
          <a:p>
            <a:fld id="{1D41393A-0701-46D6-A78C-D43B65A45F92}" type="slidenum">
              <a:rPr lang="it-IT" smtClean="0"/>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smtClean="0"/>
              <a:t>*vedi</a:t>
            </a:r>
            <a:r>
              <a:rPr lang="it-IT" dirty="0" smtClean="0"/>
              <a:t> slide di</a:t>
            </a:r>
            <a:r>
              <a:rPr lang="it-IT" baseline="0" dirty="0" smtClean="0"/>
              <a:t> genetica generale</a:t>
            </a:r>
            <a:endParaRPr lang="it-IT" dirty="0"/>
          </a:p>
        </p:txBody>
      </p:sp>
      <p:sp>
        <p:nvSpPr>
          <p:cNvPr id="4" name="Segnaposto numero diapositiva 3"/>
          <p:cNvSpPr>
            <a:spLocks noGrp="1"/>
          </p:cNvSpPr>
          <p:nvPr>
            <p:ph type="sldNum" sz="quarter" idx="10"/>
          </p:nvPr>
        </p:nvSpPr>
        <p:spPr/>
        <p:txBody>
          <a:bodyPr/>
          <a:lstStyle/>
          <a:p>
            <a:fld id="{1D41393A-0701-46D6-A78C-D43B65A45F92}" type="slidenum">
              <a:rPr lang="it-IT" smtClean="0"/>
              <a:t>21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8A437249-4E9A-41B8-8FA5-CFC8516BD0E7}" type="slidenum">
              <a:rPr/>
              <a:pPr/>
              <a:t>‹N›</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32"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33"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2EFD9FC1-142C-4327-BF6A-6D05E1ABA4C2}" type="slidenum">
              <a:rPr/>
              <a:pPr/>
              <a:t>‹N›</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3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3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3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38"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ED7C15F0-8917-459B-B60B-E6A5F85B1513}" type="slidenum">
              <a:rPr/>
              <a:pPr/>
              <a:t>‹N›</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40"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41"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42"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43"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44"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45"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A433C9BC-1226-49B3-8C19-2C9DC630D412}" type="slidenum">
              <a:rPr/>
              <a:pPr/>
              <a:t>‹N›</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C981C3E4-BAC2-473D-9448-3BA6743F2D5E}" type="slidenum">
              <a:rPr/>
              <a:pPr/>
              <a:t>‹N›</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5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it-IT"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1AB7B9AE-9EBF-4DFE-97B9-F304F5C99F79}" type="slidenum">
              <a:rPr/>
              <a:pPr/>
              <a:t>‹N›</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5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it-IT"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A7182B43-A640-4F4A-BDFC-2E023BDFE190}" type="slidenum">
              <a:rPr/>
              <a:pPr/>
              <a:t>‹N›</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6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it-IT" sz="3200" b="0" strike="noStrike" spc="-1">
              <a:latin typeface="Arial"/>
            </a:endParaRPr>
          </a:p>
        </p:txBody>
      </p:sp>
      <p:sp>
        <p:nvSpPr>
          <p:cNvPr id="6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it-IT"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F78813B0-E430-41FB-B249-4CBF402FF1CA}" type="slidenum">
              <a:rPr/>
              <a:pPr/>
              <a:t>‹N›</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A92B8529-A340-4DD8-B7FB-B7A5C4D47608}" type="slidenum">
              <a:rPr/>
              <a:pPr/>
              <a:t>‹N›</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it-IT" sz="32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F55578AF-E193-455F-BFD7-255267E181B6}" type="slidenum">
              <a:rPr/>
              <a:pPr/>
              <a:t>‹N›</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6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6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it-IT" sz="3200" b="0" strike="noStrike" spc="-1">
              <a:latin typeface="Arial"/>
            </a:endParaRPr>
          </a:p>
        </p:txBody>
      </p:sp>
      <p:sp>
        <p:nvSpPr>
          <p:cNvPr id="6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4D095B0C-E72F-4A15-AF6F-45B0B98079C8}" type="slidenum">
              <a:rPr/>
              <a:pPr/>
              <a:t>‹N›</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11"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it-IT"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A3994E95-BB64-4859-B44C-98141C31943B}" type="slidenum">
              <a:rPr/>
              <a:pPr/>
              <a:t>‹N›</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7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it-IT" sz="3200" b="0" strike="noStrike" spc="-1">
              <a:latin typeface="Arial"/>
            </a:endParaRPr>
          </a:p>
        </p:txBody>
      </p:sp>
      <p:sp>
        <p:nvSpPr>
          <p:cNvPr id="7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7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7FA70A9D-7643-47F5-92BC-DBBCAE4833D7}" type="slidenum">
              <a:rPr/>
              <a:pPr/>
              <a:t>‹N›</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7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D1421C53-848C-40A2-996C-009212874E28}" type="slidenum">
              <a:rPr/>
              <a:pPr/>
              <a:t>‹N›</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7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7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1553B387-5E2C-4F38-91AB-A2A0AEC62EBB}" type="slidenum">
              <a:rPr/>
              <a:pPr/>
              <a:t>‹N›</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8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8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8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8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39978668-0D26-437D-A9AD-56D16DB8F5B2}" type="slidenum">
              <a:rPr/>
              <a:pPr/>
              <a:t>‹N›</a:t>
            </a:fld>
            <a:endParaRPr/>
          </a:p>
        </p:txBody>
      </p:sp>
      <p:sp>
        <p:nvSpPr>
          <p:cNvPr id="9" name="PlaceHolder 8"/>
          <p:cNvSpPr>
            <a:spLocks noGrp="1"/>
          </p:cNvSpPr>
          <p:nvPr>
            <p:ph type="dt" idx="6"/>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8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8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8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8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9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9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2FF3A259-1D03-4875-8724-1422307E2A60}" type="slidenum">
              <a:rPr/>
              <a:pPr/>
              <a:t>‹N›</a:t>
            </a:fld>
            <a:endParaRPr/>
          </a:p>
        </p:txBody>
      </p:sp>
      <p:sp>
        <p:nvSpPr>
          <p:cNvPr id="11" name="PlaceHolder 10"/>
          <p:cNvSpPr>
            <a:spLocks noGrp="1"/>
          </p:cNvSpPr>
          <p:nvPr>
            <p:ph type="dt" idx="6"/>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13"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it-IT"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D0681416-5ED6-4D29-8899-4184E07FD682}" type="slidenum">
              <a:rPr/>
              <a:pPr/>
              <a:t>‹N›</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15"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it-IT" sz="3200" b="0" strike="noStrike" spc="-1">
              <a:latin typeface="Arial"/>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it-IT"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16E63949-0387-4ED1-9513-39E3FD52A663}" type="slidenum">
              <a:rPr/>
              <a:pPr/>
              <a:t>‹N›</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3EDFA226-26D5-4080-965E-601CBC10BADA}" type="slidenum">
              <a:rPr/>
              <a:pPr/>
              <a:t>‹N›</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it-IT" sz="32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31F900AA-11B5-46B6-B22A-E453945C342D}" type="slidenum">
              <a:rPr/>
              <a:pPr/>
              <a:t>‹N›</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2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2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it-IT" sz="3200" b="0" strike="noStrike" spc="-1">
              <a:latin typeface="Arial"/>
            </a:endParaRPr>
          </a:p>
        </p:txBody>
      </p:sp>
      <p:sp>
        <p:nvSpPr>
          <p:cNvPr id="2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DA77C0CA-9461-4071-B540-54BE9AA5A79D}" type="slidenum">
              <a:rPr/>
              <a:pPr/>
              <a:t>‹N›</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2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it-IT" sz="3200" b="0" strike="noStrike" spc="-1">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26"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05B2C757-0B2B-41FD-96E2-E9A4AEC0C7C3}" type="slidenum">
              <a:rPr/>
              <a:pPr/>
              <a:t>‹N›</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2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2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30"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0D1A65B3-69A4-4C21-A362-0F64802356D9}" type="slidenum">
              <a:rPr/>
              <a:pPr/>
              <a:t>‹N›</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AA2D6"/>
            </a:gs>
            <a:gs pos="100000">
              <a:srgbClr val="002B36"/>
            </a:gs>
          </a:gsLst>
          <a:path path="circle">
            <a:fillToRect l="50000" t="55000" r="50000" b="45000"/>
          </a:path>
        </a:gradFill>
        <a:effectLst/>
      </p:bgPr>
    </p:bg>
    <p:spTree>
      <p:nvGrpSpPr>
        <p:cNvPr id="1" name=""/>
        <p:cNvGrpSpPr/>
        <p:nvPr/>
      </p:nvGrpSpPr>
      <p:grpSpPr>
        <a:xfrm>
          <a:off x="0" y="0"/>
          <a:ext cx="0" cy="0"/>
          <a:chOff x="0" y="0"/>
          <a:chExt cx="0" cy="0"/>
        </a:xfrm>
      </p:grpSpPr>
      <p:sp>
        <p:nvSpPr>
          <p:cNvPr id="10" name="Figura a mano libera 6"/>
          <p:cNvSpPr/>
          <p:nvPr/>
        </p:nvSpPr>
        <p:spPr>
          <a:xfrm>
            <a:off x="-12600" y="-7200"/>
            <a:ext cx="12215880" cy="1040040"/>
          </a:xfrm>
          <a:custGeom>
            <a:avLst/>
            <a:gdLst/>
            <a:ahLst/>
            <a:cxn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98"/>
                </a:srgbClr>
              </a:gs>
              <a:gs pos="100000">
                <a:srgbClr val="00C4CD">
                  <a:alpha val="55294"/>
                </a:srgbClr>
              </a:gs>
            </a:gsLst>
            <a:lin ang="5400000"/>
          </a:gradFill>
          <a:ln w="9525">
            <a:noFill/>
          </a:ln>
        </p:spPr>
        <p:style>
          <a:lnRef idx="0">
            <a:scrgbClr r="0" g="0" b="0"/>
          </a:lnRef>
          <a:fillRef idx="0">
            <a:scrgbClr r="0" g="0" b="0"/>
          </a:fillRef>
          <a:effectRef idx="0">
            <a:scrgbClr r="0" g="0" b="0"/>
          </a:effectRef>
          <a:fontRef idx="minor"/>
        </p:style>
      </p:sp>
      <p:sp>
        <p:nvSpPr>
          <p:cNvPr id="11" name="Figura a mano libera 7"/>
          <p:cNvSpPr/>
          <p:nvPr/>
        </p:nvSpPr>
        <p:spPr>
          <a:xfrm>
            <a:off x="5842080" y="-7200"/>
            <a:ext cx="6348600" cy="636840"/>
          </a:xfrm>
          <a:custGeom>
            <a:avLst/>
            <a:gdLst/>
            <a:ahLst/>
            <a:cxn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20000">
                <a:srgbClr val="008ABF">
                  <a:alpha val="45098"/>
                </a:srgbClr>
              </a:gs>
              <a:gs pos="100000">
                <a:srgbClr val="00A0A8">
                  <a:alpha val="30196"/>
                </a:srgbClr>
              </a:gs>
            </a:gsLst>
            <a:lin ang="16200000"/>
          </a:gradFill>
          <a:ln w="9525">
            <a:noFill/>
          </a:ln>
        </p:spPr>
        <p:style>
          <a:lnRef idx="0">
            <a:scrgbClr r="0" g="0" b="0"/>
          </a:lnRef>
          <a:fillRef idx="0">
            <a:scrgbClr r="0" g="0" b="0"/>
          </a:fillRef>
          <a:effectRef idx="0">
            <a:scrgbClr r="0" g="0" b="0"/>
          </a:effectRef>
          <a:fontRef idx="minor"/>
        </p:style>
      </p:sp>
      <p:grpSp>
        <p:nvGrpSpPr>
          <p:cNvPr id="2" name="Gruppo 1"/>
          <p:cNvGrpSpPr/>
          <p:nvPr/>
        </p:nvGrpSpPr>
        <p:grpSpPr>
          <a:xfrm>
            <a:off x="-33840" y="-90360"/>
            <a:ext cx="12252960" cy="1230840"/>
            <a:chOff x="-33840" y="-90360"/>
            <a:chExt cx="12252960" cy="1230840"/>
          </a:xfrm>
        </p:grpSpPr>
        <p:sp>
          <p:nvSpPr>
            <p:cNvPr id="3" name="Figura a mano libera 11"/>
            <p:cNvSpPr/>
            <p:nvPr/>
          </p:nvSpPr>
          <p:spPr>
            <a:xfrm rot="21435600">
              <a:off x="-25200" y="200880"/>
              <a:ext cx="12215880" cy="647640"/>
            </a:xfrm>
            <a:custGeom>
              <a:avLst/>
              <a:gdLst/>
              <a:ahLst/>
              <a:cxnLst/>
              <a:rect l="l" t="t" r="r" b="b"/>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scrgbClr r="0" g="0" b="0"/>
            </a:lnRef>
            <a:fillRef idx="0">
              <a:scrgbClr r="0" g="0" b="0"/>
            </a:fillRef>
            <a:effectRef idx="0">
              <a:scrgbClr r="0" g="0" b="0"/>
            </a:effectRef>
            <a:fontRef idx="minor"/>
          </p:style>
        </p:sp>
        <p:sp>
          <p:nvSpPr>
            <p:cNvPr id="4" name="Figura a mano libera 12"/>
            <p:cNvSpPr/>
            <p:nvPr/>
          </p:nvSpPr>
          <p:spPr>
            <a:xfrm rot="21435600">
              <a:off x="-19080" y="274320"/>
              <a:ext cx="12232800" cy="528840"/>
            </a:xfrm>
            <a:custGeom>
              <a:avLst/>
              <a:gdLst/>
              <a:ahLst/>
              <a:cxnLst/>
              <a:rect l="l" t="t" r="r" b="b"/>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scrgbClr r="0" g="0" b="0"/>
            </a:lnRef>
            <a:fillRef idx="0">
              <a:scrgbClr r="0" g="0" b="0"/>
            </a:fillRef>
            <a:effectRef idx="0">
              <a:scrgbClr r="0" g="0" b="0"/>
            </a:effectRef>
            <a:fontRef idx="minor"/>
          </p:style>
        </p:sp>
      </p:grpSp>
      <p:sp>
        <p:nvSpPr>
          <p:cNvPr id="5" name="PlaceHolder 1"/>
          <p:cNvSpPr>
            <a:spLocks noGrp="1"/>
          </p:cNvSpPr>
          <p:nvPr>
            <p:ph type="ftr" idx="1"/>
          </p:nvPr>
        </p:nvSpPr>
        <p:spPr>
          <a:xfrm>
            <a:off x="3556080" y="6356520"/>
            <a:ext cx="4469040" cy="363600"/>
          </a:xfrm>
          <a:prstGeom prst="rect">
            <a:avLst/>
          </a:prstGeom>
          <a:noFill/>
          <a:ln w="0">
            <a:noFill/>
          </a:ln>
        </p:spPr>
        <p:txBody>
          <a:bodyPr lIns="0" tIns="0" rIns="0" bIns="0" anchor="b">
            <a:noAutofit/>
          </a:bodyPr>
          <a:lstStyle>
            <a:lvl1pPr algn="ctr">
              <a:lnSpc>
                <a:spcPct val="100000"/>
              </a:lnSpc>
              <a:buNone/>
              <a:defRPr lang="it-IT" sz="1400" b="0" strike="noStrike" spc="-1">
                <a:latin typeface="Times New Roman"/>
              </a:defRPr>
            </a:lvl1pPr>
          </a:lstStyle>
          <a:p>
            <a:pPr algn="ctr">
              <a:lnSpc>
                <a:spcPct val="100000"/>
              </a:lnSpc>
              <a:buNone/>
            </a:pPr>
            <a:r>
              <a:rPr lang="it-IT" sz="1400" b="0" strike="noStrike" spc="-1">
                <a:latin typeface="Times New Roman"/>
              </a:rPr>
              <a:t> </a:t>
            </a:r>
          </a:p>
        </p:txBody>
      </p:sp>
      <p:sp>
        <p:nvSpPr>
          <p:cNvPr id="6" name="PlaceHolder 2"/>
          <p:cNvSpPr>
            <a:spLocks noGrp="1"/>
          </p:cNvSpPr>
          <p:nvPr>
            <p:ph type="sldNum" idx="2"/>
          </p:nvPr>
        </p:nvSpPr>
        <p:spPr>
          <a:xfrm>
            <a:off x="10566360" y="6356520"/>
            <a:ext cx="1014480" cy="363600"/>
          </a:xfrm>
          <a:prstGeom prst="rect">
            <a:avLst/>
          </a:prstGeom>
          <a:noFill/>
          <a:ln w="0">
            <a:noFill/>
          </a:ln>
        </p:spPr>
        <p:txBody>
          <a:bodyPr lIns="0" tIns="0" rIns="0" bIns="0" anchor="b">
            <a:noAutofit/>
          </a:bodyPr>
          <a:lstStyle>
            <a:lvl1pPr algn="r">
              <a:lnSpc>
                <a:spcPct val="100000"/>
              </a:lnSpc>
              <a:buNone/>
              <a:defRPr lang="it-IT" sz="1200" b="0" strike="noStrike" spc="-1">
                <a:solidFill>
                  <a:srgbClr val="D1EAED"/>
                </a:solidFill>
                <a:latin typeface="Constantia"/>
              </a:defRPr>
            </a:lvl1pPr>
          </a:lstStyle>
          <a:p>
            <a:pPr algn="r">
              <a:lnSpc>
                <a:spcPct val="100000"/>
              </a:lnSpc>
              <a:buNone/>
            </a:pPr>
            <a:fld id="{95AA3E8D-F1B9-4030-8008-697D9BE5F0E2}" type="slidenum">
              <a:rPr lang="it-IT" sz="1200" b="0" strike="noStrike" spc="-1">
                <a:solidFill>
                  <a:srgbClr val="D1EAED"/>
                </a:solidFill>
                <a:latin typeface="Constantia"/>
              </a:rPr>
              <a:pPr algn="r">
                <a:lnSpc>
                  <a:spcPct val="100000"/>
                </a:lnSpc>
                <a:buNone/>
              </a:pPr>
              <a:t>‹N›</a:t>
            </a:fld>
            <a:endParaRPr lang="it-IT" sz="1200" b="0" strike="noStrike" spc="-1">
              <a:latin typeface="Times New Roman"/>
            </a:endParaRPr>
          </a:p>
        </p:txBody>
      </p:sp>
      <p:sp>
        <p:nvSpPr>
          <p:cNvPr id="7" name="PlaceHolder 3"/>
          <p:cNvSpPr>
            <a:spLocks noGrp="1"/>
          </p:cNvSpPr>
          <p:nvPr>
            <p:ph type="dt" idx="3"/>
          </p:nvPr>
        </p:nvSpPr>
        <p:spPr>
          <a:xfrm>
            <a:off x="609480" y="6356520"/>
            <a:ext cx="2843280" cy="363600"/>
          </a:xfrm>
          <a:prstGeom prst="rect">
            <a:avLst/>
          </a:prstGeom>
          <a:noFill/>
          <a:ln w="0">
            <a:noFill/>
          </a:ln>
        </p:spPr>
        <p:txBody>
          <a:bodyPr lIns="0" tIns="0" rIns="0" bIns="0" anchor="b">
            <a:noAutofit/>
          </a:bodyPr>
          <a:lstStyle>
            <a:lvl1pPr>
              <a:defRPr lang="it-IT" sz="1400" b="0" strike="noStrike" spc="-1">
                <a:latin typeface="Times New Roman"/>
              </a:defRPr>
            </a:lvl1pPr>
          </a:lstStyle>
          <a:p>
            <a:r>
              <a:rPr lang="it-IT" sz="1400" b="0" strike="noStrike" spc="-1">
                <a:latin typeface="Times New Roman"/>
              </a:rPr>
              <a:t> </a:t>
            </a:r>
          </a:p>
        </p:txBody>
      </p:sp>
      <p:sp>
        <p:nvSpPr>
          <p:cNvPr id="8"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it-IT" sz="4400" b="0" strike="noStrike" spc="-1">
                <a:latin typeface="Arial"/>
              </a:rPr>
              <a:t>Fai clic per modificare il formato del testo del titolo</a:t>
            </a:r>
          </a:p>
        </p:txBody>
      </p:sp>
      <p:sp>
        <p:nvSpPr>
          <p:cNvPr id="9"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tile/>
        </a:blipFill>
        <a:effectLst/>
      </p:bgPr>
    </p:bg>
    <p:spTree>
      <p:nvGrpSpPr>
        <p:cNvPr id="1" name=""/>
        <p:cNvGrpSpPr/>
        <p:nvPr/>
      </p:nvGrpSpPr>
      <p:grpSpPr>
        <a:xfrm>
          <a:off x="0" y="0"/>
          <a:ext cx="0" cy="0"/>
          <a:chOff x="0" y="0"/>
          <a:chExt cx="0" cy="0"/>
        </a:xfrm>
      </p:grpSpPr>
      <p:sp>
        <p:nvSpPr>
          <p:cNvPr id="46" name="Figura a mano libera 6"/>
          <p:cNvSpPr/>
          <p:nvPr/>
        </p:nvSpPr>
        <p:spPr>
          <a:xfrm>
            <a:off x="-12600" y="-7200"/>
            <a:ext cx="12215880" cy="1040040"/>
          </a:xfrm>
          <a:custGeom>
            <a:avLst/>
            <a:gdLst/>
            <a:ahLst/>
            <a:cxn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98"/>
                </a:srgbClr>
              </a:gs>
              <a:gs pos="100000">
                <a:srgbClr val="00C4CD">
                  <a:alpha val="55294"/>
                </a:srgbClr>
              </a:gs>
            </a:gsLst>
            <a:lin ang="5400000"/>
          </a:gradFill>
          <a:ln w="9525">
            <a:noFill/>
          </a:ln>
        </p:spPr>
        <p:style>
          <a:lnRef idx="0">
            <a:scrgbClr r="0" g="0" b="0"/>
          </a:lnRef>
          <a:fillRef idx="0">
            <a:scrgbClr r="0" g="0" b="0"/>
          </a:fillRef>
          <a:effectRef idx="0">
            <a:scrgbClr r="0" g="0" b="0"/>
          </a:effectRef>
          <a:fontRef idx="minor"/>
        </p:style>
      </p:sp>
      <p:sp>
        <p:nvSpPr>
          <p:cNvPr id="47" name="Figura a mano libera 7"/>
          <p:cNvSpPr/>
          <p:nvPr/>
        </p:nvSpPr>
        <p:spPr>
          <a:xfrm>
            <a:off x="5842080" y="-7200"/>
            <a:ext cx="6348600" cy="636840"/>
          </a:xfrm>
          <a:custGeom>
            <a:avLst/>
            <a:gdLst/>
            <a:ahLst/>
            <a:cxn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20000">
                <a:srgbClr val="008ABF">
                  <a:alpha val="45098"/>
                </a:srgbClr>
              </a:gs>
              <a:gs pos="100000">
                <a:srgbClr val="00A0A8">
                  <a:alpha val="30196"/>
                </a:srgbClr>
              </a:gs>
            </a:gsLst>
            <a:lin ang="16200000"/>
          </a:gradFill>
          <a:ln w="9525">
            <a:noFill/>
          </a:ln>
        </p:spPr>
        <p:style>
          <a:lnRef idx="0">
            <a:scrgbClr r="0" g="0" b="0"/>
          </a:lnRef>
          <a:fillRef idx="0">
            <a:scrgbClr r="0" g="0" b="0"/>
          </a:fillRef>
          <a:effectRef idx="0">
            <a:scrgbClr r="0" g="0" b="0"/>
          </a:effectRef>
          <a:fontRef idx="minor"/>
        </p:style>
      </p:sp>
      <p:grpSp>
        <p:nvGrpSpPr>
          <p:cNvPr id="48" name="Gruppo 1"/>
          <p:cNvGrpSpPr/>
          <p:nvPr/>
        </p:nvGrpSpPr>
        <p:grpSpPr>
          <a:xfrm>
            <a:off x="-33840" y="-90360"/>
            <a:ext cx="12252960" cy="1230840"/>
            <a:chOff x="-33840" y="-90360"/>
            <a:chExt cx="12252960" cy="1230840"/>
          </a:xfrm>
        </p:grpSpPr>
        <p:sp>
          <p:nvSpPr>
            <p:cNvPr id="49" name="Figura a mano libera 11"/>
            <p:cNvSpPr/>
            <p:nvPr/>
          </p:nvSpPr>
          <p:spPr>
            <a:xfrm rot="21435600">
              <a:off x="-25200" y="200880"/>
              <a:ext cx="12215880" cy="647640"/>
            </a:xfrm>
            <a:custGeom>
              <a:avLst/>
              <a:gdLst/>
              <a:ahLst/>
              <a:cxnLst/>
              <a:rect l="l" t="t" r="r" b="b"/>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scrgbClr r="0" g="0" b="0"/>
            </a:lnRef>
            <a:fillRef idx="0">
              <a:scrgbClr r="0" g="0" b="0"/>
            </a:fillRef>
            <a:effectRef idx="0">
              <a:scrgbClr r="0" g="0" b="0"/>
            </a:effectRef>
            <a:fontRef idx="minor"/>
          </p:style>
        </p:sp>
        <p:sp>
          <p:nvSpPr>
            <p:cNvPr id="50" name="Figura a mano libera 12"/>
            <p:cNvSpPr/>
            <p:nvPr/>
          </p:nvSpPr>
          <p:spPr>
            <a:xfrm rot="21435600">
              <a:off x="-19080" y="274320"/>
              <a:ext cx="12232800" cy="528840"/>
            </a:xfrm>
            <a:custGeom>
              <a:avLst/>
              <a:gdLst/>
              <a:ahLst/>
              <a:cxnLst/>
              <a:rect l="l" t="t" r="r" b="b"/>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scrgbClr r="0" g="0" b="0"/>
            </a:lnRef>
            <a:fillRef idx="0">
              <a:scrgbClr r="0" g="0" b="0"/>
            </a:fillRef>
            <a:effectRef idx="0">
              <a:scrgbClr r="0" g="0" b="0"/>
            </a:effectRef>
            <a:fontRef idx="minor"/>
          </p:style>
        </p:sp>
      </p:grpSp>
      <p:sp>
        <p:nvSpPr>
          <p:cNvPr id="51" name="PlaceHolder 1"/>
          <p:cNvSpPr>
            <a:spLocks noGrp="1"/>
          </p:cNvSpPr>
          <p:nvPr>
            <p:ph type="ftr" idx="4"/>
          </p:nvPr>
        </p:nvSpPr>
        <p:spPr>
          <a:xfrm>
            <a:off x="3556080" y="6356520"/>
            <a:ext cx="4469040" cy="363600"/>
          </a:xfrm>
          <a:prstGeom prst="rect">
            <a:avLst/>
          </a:prstGeom>
          <a:noFill/>
          <a:ln w="0">
            <a:noFill/>
          </a:ln>
        </p:spPr>
        <p:txBody>
          <a:bodyPr lIns="0" tIns="0" rIns="0" bIns="0" anchor="b">
            <a:noAutofit/>
          </a:bodyPr>
          <a:lstStyle>
            <a:lvl1pPr algn="ctr">
              <a:lnSpc>
                <a:spcPct val="100000"/>
              </a:lnSpc>
              <a:buNone/>
              <a:defRPr lang="it-IT" sz="1400" b="0" strike="noStrike" spc="-1">
                <a:latin typeface="Times New Roman"/>
              </a:defRPr>
            </a:lvl1pPr>
          </a:lstStyle>
          <a:p>
            <a:pPr algn="ctr">
              <a:lnSpc>
                <a:spcPct val="100000"/>
              </a:lnSpc>
              <a:buNone/>
            </a:pPr>
            <a:r>
              <a:rPr lang="it-IT" sz="1400" b="0" strike="noStrike" spc="-1">
                <a:latin typeface="Times New Roman"/>
              </a:rPr>
              <a:t>&lt;piè di pagina&gt;</a:t>
            </a:r>
          </a:p>
        </p:txBody>
      </p:sp>
      <p:sp>
        <p:nvSpPr>
          <p:cNvPr id="52" name="PlaceHolder 2"/>
          <p:cNvSpPr>
            <a:spLocks noGrp="1"/>
          </p:cNvSpPr>
          <p:nvPr>
            <p:ph type="sldNum" idx="5"/>
          </p:nvPr>
        </p:nvSpPr>
        <p:spPr>
          <a:xfrm>
            <a:off x="10566360" y="6356520"/>
            <a:ext cx="1014480" cy="363600"/>
          </a:xfrm>
          <a:prstGeom prst="rect">
            <a:avLst/>
          </a:prstGeom>
          <a:noFill/>
          <a:ln w="0">
            <a:noFill/>
          </a:ln>
        </p:spPr>
        <p:txBody>
          <a:bodyPr lIns="0" tIns="0" rIns="0" bIns="0" anchor="b">
            <a:noAutofit/>
          </a:bodyPr>
          <a:lstStyle>
            <a:lvl1pPr algn="r">
              <a:lnSpc>
                <a:spcPct val="100000"/>
              </a:lnSpc>
              <a:buNone/>
              <a:defRPr lang="it-IT" sz="1200" b="0" strike="noStrike" spc="-1">
                <a:solidFill>
                  <a:srgbClr val="035C75"/>
                </a:solidFill>
                <a:latin typeface="Constantia"/>
              </a:defRPr>
            </a:lvl1pPr>
          </a:lstStyle>
          <a:p>
            <a:pPr algn="r">
              <a:lnSpc>
                <a:spcPct val="100000"/>
              </a:lnSpc>
              <a:buNone/>
            </a:pPr>
            <a:fld id="{91A3BB28-8221-433F-832F-8245EA23BF09}" type="slidenum">
              <a:rPr lang="it-IT" sz="1200" b="0" strike="noStrike" spc="-1">
                <a:solidFill>
                  <a:srgbClr val="035C75"/>
                </a:solidFill>
                <a:latin typeface="Constantia"/>
              </a:rPr>
              <a:pPr algn="r">
                <a:lnSpc>
                  <a:spcPct val="100000"/>
                </a:lnSpc>
                <a:buNone/>
              </a:pPr>
              <a:t>‹N›</a:t>
            </a:fld>
            <a:endParaRPr lang="it-IT" sz="1200" b="0" strike="noStrike" spc="-1">
              <a:latin typeface="Times New Roman"/>
            </a:endParaRPr>
          </a:p>
        </p:txBody>
      </p:sp>
      <p:sp>
        <p:nvSpPr>
          <p:cNvPr id="53" name="PlaceHolder 3"/>
          <p:cNvSpPr>
            <a:spLocks noGrp="1"/>
          </p:cNvSpPr>
          <p:nvPr>
            <p:ph type="dt" idx="6"/>
          </p:nvPr>
        </p:nvSpPr>
        <p:spPr>
          <a:xfrm>
            <a:off x="609480" y="6356520"/>
            <a:ext cx="2843280" cy="363600"/>
          </a:xfrm>
          <a:prstGeom prst="rect">
            <a:avLst/>
          </a:prstGeom>
          <a:noFill/>
          <a:ln w="0">
            <a:noFill/>
          </a:ln>
        </p:spPr>
        <p:txBody>
          <a:bodyPr lIns="0" tIns="0" rIns="0" bIns="0" anchor="b">
            <a:noAutofit/>
          </a:bodyPr>
          <a:lstStyle>
            <a:lvl1pPr>
              <a:defRPr lang="it-IT" sz="1400" b="0" strike="noStrike" spc="-1">
                <a:latin typeface="Times New Roman"/>
              </a:defRPr>
            </a:lvl1pPr>
          </a:lstStyle>
          <a:p>
            <a:r>
              <a:rPr lang="it-IT" sz="1400" b="0" strike="noStrike" spc="-1">
                <a:latin typeface="Times New Roman"/>
              </a:rPr>
              <a:t>&lt;data/ora&gt;</a:t>
            </a:r>
          </a:p>
        </p:txBody>
      </p:sp>
      <p:sp>
        <p:nvSpPr>
          <p:cNvPr id="54"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it-IT" sz="4400" b="0" strike="noStrike" spc="-1">
                <a:latin typeface="Arial"/>
              </a:rPr>
              <a:t>Fai clic per modificare il formato del testo del titolo</a:t>
            </a:r>
          </a:p>
        </p:txBody>
      </p:sp>
      <p:sp>
        <p:nvSpPr>
          <p:cNvPr id="55"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PlaceHolder 1"/>
          <p:cNvSpPr>
            <a:spLocks noGrp="1"/>
          </p:cNvSpPr>
          <p:nvPr>
            <p:ph type="title"/>
          </p:nvPr>
        </p:nvSpPr>
        <p:spPr>
          <a:xfrm>
            <a:off x="711360" y="1371600"/>
            <a:ext cx="10467360" cy="1827360"/>
          </a:xfrm>
          <a:prstGeom prst="rect">
            <a:avLst/>
          </a:prstGeom>
          <a:noFill/>
          <a:ln w="0">
            <a:noFill/>
          </a:ln>
        </p:spPr>
        <p:txBody>
          <a:bodyPr lIns="0" tIns="0" rIns="18360" bIns="0" anchor="b">
            <a:normAutofit/>
          </a:bodyPr>
          <a:lstStyle/>
          <a:p>
            <a:pPr algn="r">
              <a:lnSpc>
                <a:spcPct val="100000"/>
              </a:lnSpc>
              <a:buNone/>
            </a:pPr>
            <a:r>
              <a:rPr lang="it-IT" sz="4800" b="1" strike="noStrike" spc="-1">
                <a:solidFill>
                  <a:srgbClr val="03495C"/>
                </a:solidFill>
                <a:latin typeface="Lucida Sans Unicode"/>
              </a:rPr>
              <a:t>Genetica e colorazioni shiba</a:t>
            </a:r>
            <a:endParaRPr lang="it-IT" sz="4800" b="0" strike="noStrike" spc="-1">
              <a:latin typeface="Arial"/>
            </a:endParaRPr>
          </a:p>
        </p:txBody>
      </p:sp>
      <p:sp>
        <p:nvSpPr>
          <p:cNvPr id="93" name="PlaceHolder 2"/>
          <p:cNvSpPr>
            <a:spLocks noGrp="1"/>
          </p:cNvSpPr>
          <p:nvPr>
            <p:ph type="subTitle"/>
          </p:nvPr>
        </p:nvSpPr>
        <p:spPr>
          <a:xfrm>
            <a:off x="711360" y="3228480"/>
            <a:ext cx="10471320" cy="1751040"/>
          </a:xfrm>
          <a:prstGeom prst="rect">
            <a:avLst/>
          </a:prstGeom>
          <a:noFill/>
          <a:ln w="0">
            <a:noFill/>
          </a:ln>
        </p:spPr>
        <p:txBody>
          <a:bodyPr lIns="0" tIns="45000" rIns="18360" bIns="45000" anchor="t">
            <a:normAutofit/>
          </a:bodyPr>
          <a:lstStyle/>
          <a:p>
            <a:pPr algn="r">
              <a:lnSpc>
                <a:spcPct val="100000"/>
              </a:lnSpc>
              <a:spcBef>
                <a:spcPts val="519"/>
              </a:spcBef>
              <a:buNone/>
              <a:tabLst>
                <a:tab pos="0" algn="l"/>
              </a:tabLst>
            </a:pPr>
            <a:endParaRPr lang="it-IT" sz="2600" b="0" strike="noStrike" spc="-1" dirty="0">
              <a:latin typeface="Arial"/>
            </a:endParaRPr>
          </a:p>
          <a:p>
            <a:pPr algn="r">
              <a:lnSpc>
                <a:spcPct val="100000"/>
              </a:lnSpc>
              <a:spcBef>
                <a:spcPts val="519"/>
              </a:spcBef>
              <a:buNone/>
              <a:tabLst>
                <a:tab pos="0" algn="l"/>
              </a:tabLst>
            </a:pPr>
            <a:r>
              <a:rPr lang="it-IT" sz="2600" b="0" strike="noStrike" spc="-1" dirty="0">
                <a:solidFill>
                  <a:srgbClr val="FFFFFF"/>
                </a:solidFill>
                <a:latin typeface="Lucida Sans Unicode"/>
              </a:rPr>
              <a:t>Dott. </a:t>
            </a:r>
            <a:r>
              <a:rPr lang="it-IT" sz="2600" b="0" strike="noStrike" spc="-1" dirty="0" smtClean="0">
                <a:solidFill>
                  <a:srgbClr val="FFFFFF"/>
                </a:solidFill>
                <a:latin typeface="Lucida Sans Unicode"/>
              </a:rPr>
              <a:t>Luca </a:t>
            </a:r>
            <a:r>
              <a:rPr lang="it-IT" sz="2600" b="0" strike="noStrike" spc="-1" dirty="0" err="1" smtClean="0">
                <a:solidFill>
                  <a:srgbClr val="FFFFFF"/>
                </a:solidFill>
                <a:latin typeface="Lucida Sans Unicode"/>
              </a:rPr>
              <a:t>Epifano</a:t>
            </a:r>
            <a:endParaRPr lang="it-IT" sz="2600" b="0" strike="noStrike" spc="-1" dirty="0">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PlaceHolder 1"/>
          <p:cNvSpPr>
            <a:spLocks noGrp="1"/>
          </p:cNvSpPr>
          <p:nvPr>
            <p:ph type="title"/>
          </p:nvPr>
        </p:nvSpPr>
        <p:spPr>
          <a:xfrm>
            <a:off x="861480" y="900000"/>
            <a:ext cx="10971360" cy="765720"/>
          </a:xfrm>
          <a:prstGeom prst="rect">
            <a:avLst/>
          </a:prstGeom>
          <a:noFill/>
          <a:ln w="0">
            <a:noFill/>
          </a:ln>
        </p:spPr>
        <p:txBody>
          <a:bodyPr lIns="0" tIns="45000" rIns="0" bIns="0" anchor="b">
            <a:noAutofit/>
          </a:bodyPr>
          <a:lstStyle/>
          <a:p>
            <a:pPr>
              <a:lnSpc>
                <a:spcPct val="100000"/>
              </a:lnSpc>
              <a:buNone/>
            </a:pPr>
            <a:r>
              <a:rPr lang="it-IT" sz="5000" b="0" strike="noStrike" spc="-1" dirty="0">
                <a:solidFill>
                  <a:srgbClr val="04617B"/>
                </a:solidFill>
                <a:latin typeface="Lucida Sans" pitchFamily="34" charset="0"/>
              </a:rPr>
              <a:t>Nero focato</a:t>
            </a:r>
            <a:endParaRPr lang="it-IT" sz="5000" b="0" strike="noStrike" spc="-1" dirty="0">
              <a:latin typeface="Lucida Sans" pitchFamily="34" charset="0"/>
            </a:endParaRPr>
          </a:p>
        </p:txBody>
      </p:sp>
      <p:sp>
        <p:nvSpPr>
          <p:cNvPr id="125" name="Rettangolo 124"/>
          <p:cNvSpPr/>
          <p:nvPr/>
        </p:nvSpPr>
        <p:spPr>
          <a:xfrm>
            <a:off x="864000" y="5953680"/>
            <a:ext cx="1295640" cy="345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it-IT" sz="1800" b="0" strike="noStrike" spc="-1" dirty="0">
                <a:latin typeface="Arial"/>
              </a:rPr>
              <a:t>At/</a:t>
            </a:r>
            <a:r>
              <a:rPr lang="it-IT" sz="1800" b="0" strike="noStrike" spc="-1" dirty="0" err="1">
                <a:latin typeface="Arial"/>
              </a:rPr>
              <a:t>At</a:t>
            </a:r>
            <a:r>
              <a:rPr lang="it-IT" sz="1800" b="0" strike="noStrike" spc="-1" dirty="0">
                <a:latin typeface="Arial"/>
              </a:rPr>
              <a:t> </a:t>
            </a:r>
            <a:r>
              <a:rPr lang="it-IT" sz="1800" b="0" strike="noStrike" spc="-1" dirty="0" err="1">
                <a:latin typeface="Arial"/>
              </a:rPr>
              <a:t>Ee</a:t>
            </a:r>
            <a:r>
              <a:rPr lang="it-IT" sz="1800" b="0" strike="noStrike" spc="-1" dirty="0">
                <a:latin typeface="Arial"/>
              </a:rPr>
              <a:t> </a:t>
            </a:r>
          </a:p>
        </p:txBody>
      </p:sp>
      <p:pic>
        <p:nvPicPr>
          <p:cNvPr id="126" name="Immagine 125"/>
          <p:cNvPicPr/>
          <p:nvPr/>
        </p:nvPicPr>
        <p:blipFill>
          <a:blip r:embed="rId2" cstate="print"/>
          <a:stretch/>
        </p:blipFill>
        <p:spPr>
          <a:xfrm flipH="1">
            <a:off x="900000" y="1793160"/>
            <a:ext cx="4869360" cy="3993294"/>
          </a:xfrm>
          <a:prstGeom prst="rect">
            <a:avLst/>
          </a:prstGeom>
          <a:ln w="127000" cap="sq">
            <a:solidFill>
              <a:schemeClr val="bg2">
                <a:lumMod val="25000"/>
              </a:schemeClr>
            </a:solidFill>
            <a:miter lim="800000"/>
          </a:ln>
          <a:effectLst>
            <a:outerShdw blurRad="57150" dist="50800" dir="2700000" algn="tl" rotWithShape="0">
              <a:srgbClr val="000000">
                <a:alpha val="40000"/>
              </a:srgbClr>
            </a:outerShdw>
          </a:effectLst>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707040" y="900000"/>
            <a:ext cx="10971360" cy="610920"/>
          </a:xfrm>
          <a:prstGeom prst="rect">
            <a:avLst/>
          </a:prstGeom>
          <a:noFill/>
          <a:ln w="0">
            <a:noFill/>
          </a:ln>
        </p:spPr>
        <p:txBody>
          <a:bodyPr lIns="0" tIns="45000" rIns="0" bIns="0" anchor="b">
            <a:noAutofit/>
          </a:bodyPr>
          <a:lstStyle/>
          <a:p>
            <a:pPr marL="914400" indent="-914400">
              <a:lnSpc>
                <a:spcPct val="100000"/>
              </a:lnSpc>
            </a:pPr>
            <a:r>
              <a:rPr lang="it-IT" sz="5000" spc="-1" dirty="0" smtClean="0">
                <a:solidFill>
                  <a:srgbClr val="04617B"/>
                </a:solidFill>
                <a:latin typeface="Lucida Sans Unicode"/>
              </a:rPr>
              <a:t>I </a:t>
            </a:r>
            <a:r>
              <a:rPr lang="it-IT" sz="5000" b="0" strike="noStrike" spc="-1" dirty="0" smtClean="0">
                <a:solidFill>
                  <a:srgbClr val="04617B"/>
                </a:solidFill>
                <a:latin typeface="Lucida Sans Unicode"/>
              </a:rPr>
              <a:t>Sesamo </a:t>
            </a:r>
            <a:endParaRPr lang="it-IT" sz="5000" b="0" strike="noStrike" spc="-1" dirty="0">
              <a:latin typeface="Arial"/>
            </a:endParaRPr>
          </a:p>
        </p:txBody>
      </p:sp>
      <p:pic>
        <p:nvPicPr>
          <p:cNvPr id="128" name="Immagine 127"/>
          <p:cNvPicPr/>
          <p:nvPr/>
        </p:nvPicPr>
        <p:blipFill>
          <a:blip r:embed="rId2" cstate="print"/>
          <a:stretch/>
        </p:blipFill>
        <p:spPr>
          <a:xfrm flipH="1">
            <a:off x="6552360" y="1553760"/>
            <a:ext cx="5243400" cy="4565880"/>
          </a:xfrm>
          <a:prstGeom prst="rect">
            <a:avLst/>
          </a:prstGeom>
          <a:ln w="127000" cap="sq">
            <a:solidFill>
              <a:schemeClr val="bg2">
                <a:lumMod val="25000"/>
              </a:schemeClr>
            </a:solidFill>
            <a:miter lim="800000"/>
          </a:ln>
          <a:effectLst>
            <a:outerShdw blurRad="57150" dist="50800" dir="2700000" algn="tl" rotWithShape="0">
              <a:srgbClr val="000000">
                <a:alpha val="40000"/>
              </a:srgbClr>
            </a:outerShdw>
          </a:effectLst>
        </p:spPr>
      </p:pic>
      <p:sp>
        <p:nvSpPr>
          <p:cNvPr id="129" name="Rettangolo 128"/>
          <p:cNvSpPr/>
          <p:nvPr/>
        </p:nvSpPr>
        <p:spPr>
          <a:xfrm>
            <a:off x="6696000" y="6192000"/>
            <a:ext cx="3959640" cy="345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it-IT" sz="1800" b="0" strike="noStrike" spc="-1">
                <a:latin typeface="Arial"/>
              </a:rPr>
              <a:t>Aw/Aw Ee</a:t>
            </a:r>
          </a:p>
        </p:txBody>
      </p:sp>
      <p:pic>
        <p:nvPicPr>
          <p:cNvPr id="130" name="Immagine 129"/>
          <p:cNvPicPr/>
          <p:nvPr/>
        </p:nvPicPr>
        <p:blipFill>
          <a:blip r:embed="rId3" cstate="print"/>
          <a:stretch/>
        </p:blipFill>
        <p:spPr>
          <a:xfrm>
            <a:off x="378000" y="1553760"/>
            <a:ext cx="5932314" cy="4565880"/>
          </a:xfrm>
          <a:prstGeom prst="rect">
            <a:avLst/>
          </a:prstGeom>
          <a:ln w="127000" cap="sq">
            <a:solidFill>
              <a:schemeClr val="bg2">
                <a:lumMod val="25000"/>
              </a:schemeClr>
            </a:solidFill>
            <a:miter lim="800000"/>
          </a:ln>
          <a:effectLst>
            <a:outerShdw blurRad="57150" dist="50800" dir="2700000" algn="tl" rotWithShape="0">
              <a:srgbClr val="000000">
                <a:alpha val="40000"/>
              </a:srgbClr>
            </a:outerShdw>
          </a:effectLst>
        </p:spPr>
      </p:pic>
      <p:sp>
        <p:nvSpPr>
          <p:cNvPr id="131" name="Rettangolo 130"/>
          <p:cNvSpPr/>
          <p:nvPr/>
        </p:nvSpPr>
        <p:spPr>
          <a:xfrm>
            <a:off x="468000" y="6192000"/>
            <a:ext cx="3959640" cy="345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it-IT" sz="1800" b="0" strike="noStrike" spc="-1">
                <a:latin typeface="Arial"/>
              </a:rPr>
              <a:t>Aw/At Ee</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632160"/>
            <a:ext cx="10971360" cy="1141560"/>
          </a:xfrm>
          <a:prstGeom prst="rect">
            <a:avLst/>
          </a:prstGeom>
          <a:noFill/>
          <a:ln w="0">
            <a:noFill/>
          </a:ln>
        </p:spPr>
        <p:txBody>
          <a:bodyPr lIns="0" tIns="45000" rIns="0" bIns="0" anchor="b">
            <a:noAutofit/>
          </a:bodyPr>
          <a:lstStyle/>
          <a:p>
            <a:pPr>
              <a:lnSpc>
                <a:spcPct val="100000"/>
              </a:lnSpc>
              <a:buNone/>
            </a:pPr>
            <a:r>
              <a:rPr lang="it-IT" sz="5000" b="0" strike="noStrike" spc="-1">
                <a:solidFill>
                  <a:srgbClr val="04617B"/>
                </a:solidFill>
                <a:latin typeface="Calibri"/>
              </a:rPr>
              <a:t>Sesamo rosso</a:t>
            </a:r>
            <a:endParaRPr lang="it-IT" sz="5000" b="0" strike="noStrike" spc="-1">
              <a:latin typeface="Arial"/>
            </a:endParaRPr>
          </a:p>
        </p:txBody>
      </p:sp>
      <p:pic>
        <p:nvPicPr>
          <p:cNvPr id="133" name="Picture 2" descr="C:\Users\Luca\Desktop\shiba e akita\sesamo rosso.jpg"/>
          <p:cNvPicPr/>
          <p:nvPr/>
        </p:nvPicPr>
        <p:blipFill>
          <a:blip r:embed="rId2" cstate="print"/>
          <a:stretch/>
        </p:blipFill>
        <p:spPr>
          <a:xfrm>
            <a:off x="684000" y="1950120"/>
            <a:ext cx="4175640" cy="3773520"/>
          </a:xfrm>
          <a:prstGeom prst="rect">
            <a:avLst/>
          </a:prstGeom>
          <a:ln w="127000" cap="sq">
            <a:solidFill>
              <a:schemeClr val="bg2">
                <a:lumMod val="25000"/>
              </a:schemeClr>
            </a:solidFill>
            <a:miter lim="800000"/>
          </a:ln>
          <a:effectLst>
            <a:outerShdw blurRad="57150" dist="50800" dir="2700000" algn="tl" rotWithShape="0">
              <a:srgbClr val="000000">
                <a:alpha val="40000"/>
              </a:srgbClr>
            </a:outerShdw>
          </a:effectLst>
        </p:spPr>
      </p:pic>
      <p:pic>
        <p:nvPicPr>
          <p:cNvPr id="134" name="Immagine 133"/>
          <p:cNvPicPr/>
          <p:nvPr/>
        </p:nvPicPr>
        <p:blipFill>
          <a:blip r:embed="rId3" cstate="print"/>
          <a:stretch/>
        </p:blipFill>
        <p:spPr>
          <a:xfrm>
            <a:off x="5881686" y="1928802"/>
            <a:ext cx="5399640" cy="3774600"/>
          </a:xfrm>
          <a:prstGeom prst="rect">
            <a:avLst/>
          </a:prstGeom>
          <a:ln w="127000" cap="sq">
            <a:solidFill>
              <a:schemeClr val="bg2">
                <a:lumMod val="25000"/>
              </a:schemeClr>
            </a:solidFill>
            <a:miter lim="800000"/>
          </a:ln>
          <a:effectLst>
            <a:outerShdw blurRad="57150" dist="50800" dir="2700000" algn="tl" rotWithShape="0">
              <a:srgbClr val="000000">
                <a:alpha val="40000"/>
              </a:srgbClr>
            </a:outerShdw>
          </a:effectLst>
        </p:spPr>
      </p:pic>
      <p:sp>
        <p:nvSpPr>
          <p:cNvPr id="135" name="Rettangolo 134"/>
          <p:cNvSpPr/>
          <p:nvPr/>
        </p:nvSpPr>
        <p:spPr>
          <a:xfrm>
            <a:off x="6084000" y="5940000"/>
            <a:ext cx="1295640" cy="345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it-IT" sz="1800" b="0" strike="noStrike" spc="-1">
                <a:latin typeface="Arial"/>
              </a:rPr>
              <a:t>Ays/Aw Ee </a:t>
            </a:r>
          </a:p>
        </p:txBody>
      </p:sp>
      <p:sp>
        <p:nvSpPr>
          <p:cNvPr id="136" name="Rettangolo 135"/>
          <p:cNvSpPr/>
          <p:nvPr/>
        </p:nvSpPr>
        <p:spPr>
          <a:xfrm>
            <a:off x="864000" y="5953680"/>
            <a:ext cx="1295640" cy="345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it-IT" sz="1800" b="0" strike="noStrike" spc="-1">
                <a:latin typeface="Arial"/>
              </a:rPr>
              <a:t>Ays/Aw Ee </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792000"/>
            <a:ext cx="10971360" cy="765720"/>
          </a:xfrm>
          <a:prstGeom prst="rect">
            <a:avLst/>
          </a:prstGeom>
          <a:noFill/>
          <a:ln w="0">
            <a:noFill/>
          </a:ln>
        </p:spPr>
        <p:txBody>
          <a:bodyPr lIns="0" tIns="45000" rIns="0" bIns="0" anchor="b">
            <a:noAutofit/>
          </a:bodyPr>
          <a:lstStyle/>
          <a:p>
            <a:pPr>
              <a:lnSpc>
                <a:spcPct val="100000"/>
              </a:lnSpc>
              <a:buNone/>
            </a:pPr>
            <a:r>
              <a:rPr lang="it-IT" sz="5000" b="0" strike="noStrike" spc="-1" dirty="0">
                <a:solidFill>
                  <a:srgbClr val="04617B"/>
                </a:solidFill>
                <a:latin typeface="Lucida Sans Unicode"/>
              </a:rPr>
              <a:t>Sesamo nero</a:t>
            </a:r>
            <a:endParaRPr lang="it-IT" sz="5000" b="0" strike="noStrike" spc="-1" dirty="0">
              <a:latin typeface="Arial"/>
            </a:endParaRPr>
          </a:p>
        </p:txBody>
      </p:sp>
      <p:pic>
        <p:nvPicPr>
          <p:cNvPr id="138" name="Immagine 137"/>
          <p:cNvPicPr/>
          <p:nvPr/>
        </p:nvPicPr>
        <p:blipFill>
          <a:blip r:embed="rId2" cstate="print"/>
          <a:stretch/>
        </p:blipFill>
        <p:spPr>
          <a:xfrm>
            <a:off x="666712" y="1643050"/>
            <a:ext cx="3564720" cy="4381560"/>
          </a:xfrm>
          <a:prstGeom prst="rect">
            <a:avLst/>
          </a:prstGeom>
          <a:ln w="127000" cap="sq">
            <a:solidFill>
              <a:schemeClr val="bg2">
                <a:lumMod val="25000"/>
              </a:schemeClr>
            </a:solidFill>
            <a:miter lim="800000"/>
          </a:ln>
          <a:effectLst>
            <a:outerShdw blurRad="57150" dist="50800" dir="2700000" algn="tl" rotWithShape="0">
              <a:srgbClr val="000000">
                <a:alpha val="40000"/>
              </a:srgbClr>
            </a:outerShdw>
          </a:effectLst>
        </p:spPr>
      </p:pic>
      <p:sp>
        <p:nvSpPr>
          <p:cNvPr id="139" name="Rettangolo 138"/>
          <p:cNvSpPr/>
          <p:nvPr/>
        </p:nvSpPr>
        <p:spPr>
          <a:xfrm>
            <a:off x="540000" y="6120000"/>
            <a:ext cx="9539640" cy="345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it-IT" sz="1800" b="0" strike="noStrike" spc="-1">
                <a:latin typeface="Arial"/>
              </a:rPr>
              <a:t>Aw/At EE</a:t>
            </a:r>
          </a:p>
        </p:txBody>
      </p:sp>
      <p:pic>
        <p:nvPicPr>
          <p:cNvPr id="1026" name="Picture 2" descr="C:\Users\Luca\Desktop\shiba e akita\336923946_190295973754055_891101095309144056_n.jpg"/>
          <p:cNvPicPr>
            <a:picLocks noChangeAspect="1" noChangeArrowheads="1"/>
          </p:cNvPicPr>
          <p:nvPr/>
        </p:nvPicPr>
        <p:blipFill>
          <a:blip r:embed="rId3" cstate="print"/>
          <a:srcRect/>
          <a:stretch>
            <a:fillRect/>
          </a:stretch>
        </p:blipFill>
        <p:spPr bwMode="auto">
          <a:xfrm>
            <a:off x="6168008" y="1556792"/>
            <a:ext cx="4176464" cy="4376507"/>
          </a:xfrm>
          <a:prstGeom prst="rect">
            <a:avLst/>
          </a:prstGeom>
          <a:ln w="127000" cap="sq">
            <a:solidFill>
              <a:schemeClr val="bg2">
                <a:lumMod val="25000"/>
              </a:schemeClr>
            </a:solidFill>
            <a:miter lim="800000"/>
          </a:ln>
          <a:effectLst>
            <a:outerShdw blurRad="57150" dist="50800" dir="2700000" algn="tl" rotWithShape="0">
              <a:srgbClr val="000000">
                <a:alpha val="40000"/>
              </a:srgbClr>
            </a:outerShdw>
          </a:effectLst>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900000"/>
            <a:ext cx="10971360" cy="837720"/>
          </a:xfrm>
          <a:prstGeom prst="rect">
            <a:avLst/>
          </a:prstGeom>
          <a:noFill/>
          <a:ln w="0">
            <a:noFill/>
          </a:ln>
        </p:spPr>
        <p:txBody>
          <a:bodyPr lIns="0" tIns="45000" rIns="0" bIns="0" anchor="b">
            <a:noAutofit/>
          </a:bodyPr>
          <a:lstStyle/>
          <a:p>
            <a:pPr>
              <a:lnSpc>
                <a:spcPct val="100000"/>
              </a:lnSpc>
              <a:buNone/>
            </a:pPr>
            <a:r>
              <a:rPr lang="it-IT" sz="5000" b="0" strike="noStrike" spc="-1" dirty="0">
                <a:solidFill>
                  <a:srgbClr val="04617B"/>
                </a:solidFill>
                <a:latin typeface="Lucida Sans Unicode"/>
              </a:rPr>
              <a:t>Bianco</a:t>
            </a:r>
            <a:endParaRPr lang="it-IT" sz="5000" b="0" strike="noStrike" spc="-1" dirty="0">
              <a:latin typeface="Arial"/>
            </a:endParaRPr>
          </a:p>
        </p:txBody>
      </p:sp>
      <p:pic>
        <p:nvPicPr>
          <p:cNvPr id="141" name="Picture 1" descr="C:\Users\Luca\Desktop\shiba e akita\uivsxl0nztp41.jpg"/>
          <p:cNvPicPr/>
          <p:nvPr/>
        </p:nvPicPr>
        <p:blipFill>
          <a:blip r:embed="rId2" cstate="print"/>
          <a:stretch/>
        </p:blipFill>
        <p:spPr>
          <a:xfrm>
            <a:off x="720000" y="1766520"/>
            <a:ext cx="3674160" cy="3993480"/>
          </a:xfrm>
          <a:prstGeom prst="rect">
            <a:avLst/>
          </a:prstGeom>
          <a:ln w="127000" cap="sq">
            <a:solidFill>
              <a:schemeClr val="bg2">
                <a:lumMod val="25000"/>
              </a:schemeClr>
            </a:solidFill>
            <a:miter lim="800000"/>
          </a:ln>
          <a:effectLst>
            <a:outerShdw blurRad="57150" dist="50800" dir="2700000" algn="tl" rotWithShape="0">
              <a:srgbClr val="000000">
                <a:alpha val="40000"/>
              </a:srgbClr>
            </a:outerShdw>
          </a:effectLst>
        </p:spPr>
      </p:pic>
      <p:sp>
        <p:nvSpPr>
          <p:cNvPr id="142" name="Rettangolo 141"/>
          <p:cNvSpPr/>
          <p:nvPr/>
        </p:nvSpPr>
        <p:spPr>
          <a:xfrm>
            <a:off x="720000" y="5940000"/>
            <a:ext cx="1295640" cy="345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it-IT" sz="1800" b="0" strike="noStrike" spc="-1" dirty="0" err="1">
                <a:latin typeface="Arial"/>
              </a:rPr>
              <a:t>A*</a:t>
            </a:r>
            <a:r>
              <a:rPr lang="it-IT" sz="1800" b="0" strike="noStrike" spc="-1" dirty="0">
                <a:latin typeface="Arial"/>
              </a:rPr>
              <a:t>/</a:t>
            </a:r>
            <a:r>
              <a:rPr lang="it-IT" sz="1800" b="0" strike="noStrike" spc="-1" dirty="0" err="1">
                <a:latin typeface="Arial"/>
              </a:rPr>
              <a:t>A*</a:t>
            </a:r>
            <a:r>
              <a:rPr lang="it-IT" sz="1800" b="0" strike="noStrike" spc="-1" dirty="0">
                <a:latin typeface="Arial"/>
              </a:rPr>
              <a:t> </a:t>
            </a:r>
            <a:r>
              <a:rPr lang="it-IT" sz="1800" b="0" strike="noStrike" spc="-1" dirty="0" err="1">
                <a:latin typeface="Arial"/>
              </a:rPr>
              <a:t>ee</a:t>
            </a:r>
            <a:r>
              <a:rPr lang="it-IT" sz="1800" b="0" strike="noStrike" spc="-1" dirty="0">
                <a:latin typeface="Arial"/>
              </a:rPr>
              <a:t> </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704160"/>
            <a:ext cx="10971360" cy="1141560"/>
          </a:xfrm>
          <a:prstGeom prst="rect">
            <a:avLst/>
          </a:prstGeom>
          <a:noFill/>
          <a:ln w="0">
            <a:noFill/>
          </a:ln>
        </p:spPr>
        <p:txBody>
          <a:bodyPr lIns="0" tIns="45000" rIns="0" bIns="0" anchor="b">
            <a:normAutofit fontScale="90000"/>
          </a:bodyPr>
          <a:lstStyle/>
          <a:p>
            <a:pPr>
              <a:lnSpc>
                <a:spcPct val="100000"/>
              </a:lnSpc>
              <a:buNone/>
            </a:pPr>
            <a:r>
              <a:rPr lang="it-IT" sz="5000" b="0" strike="noStrike" spc="-1" dirty="0">
                <a:solidFill>
                  <a:srgbClr val="04617B"/>
                </a:solidFill>
                <a:latin typeface="Lucida Sans Unicode"/>
              </a:rPr>
              <a:t>Genetica del colore applicato allo </a:t>
            </a:r>
            <a:r>
              <a:rPr lang="it-IT" sz="5000" spc="-1" dirty="0" err="1">
                <a:solidFill>
                  <a:srgbClr val="04617B"/>
                </a:solidFill>
                <a:latin typeface="Lucida Sans Unicode"/>
              </a:rPr>
              <a:t>S</a:t>
            </a:r>
            <a:r>
              <a:rPr lang="it-IT" sz="5000" b="0" strike="noStrike" spc="-1" dirty="0" err="1" smtClean="0">
                <a:solidFill>
                  <a:srgbClr val="04617B"/>
                </a:solidFill>
                <a:latin typeface="Lucida Sans Unicode"/>
              </a:rPr>
              <a:t>hiba</a:t>
            </a:r>
            <a:endParaRPr lang="it-IT" sz="5000" b="0" strike="noStrike" spc="-1" dirty="0">
              <a:latin typeface="Arial"/>
            </a:endParaRPr>
          </a:p>
        </p:txBody>
      </p:sp>
      <p:sp>
        <p:nvSpPr>
          <p:cNvPr id="144" name="PlaceHolder 2"/>
          <p:cNvSpPr>
            <a:spLocks noGrp="1"/>
          </p:cNvSpPr>
          <p:nvPr>
            <p:ph/>
          </p:nvPr>
        </p:nvSpPr>
        <p:spPr>
          <a:xfrm>
            <a:off x="609480" y="1911600"/>
            <a:ext cx="10971360" cy="4387680"/>
          </a:xfrm>
          <a:prstGeom prst="rect">
            <a:avLst/>
          </a:prstGeom>
          <a:noFill/>
          <a:ln w="0">
            <a:noFill/>
          </a:ln>
        </p:spPr>
        <p:txBody>
          <a:bodyPr lIns="90000" tIns="45000" rIns="90000" bIns="45000" anchor="t">
            <a:noAutofit/>
          </a:bodyPr>
          <a:lstStyle/>
          <a:p>
            <a:pPr marL="274320" indent="-274320">
              <a:lnSpc>
                <a:spcPct val="100000"/>
              </a:lnSpc>
              <a:spcBef>
                <a:spcPts val="519"/>
              </a:spcBef>
              <a:buClr>
                <a:srgbClr val="0BD0D9"/>
              </a:buClr>
              <a:buSzPct val="95000"/>
              <a:buFont typeface="Wingdings 2" charset="2"/>
              <a:buChar char=""/>
            </a:pPr>
            <a:r>
              <a:rPr lang="it-IT" sz="2600" b="0" strike="noStrike" spc="-1" dirty="0">
                <a:solidFill>
                  <a:srgbClr val="000000"/>
                </a:solidFill>
                <a:latin typeface="Lucida Sans Unicode"/>
              </a:rPr>
              <a:t>Come descritto nelle slide precedenti il fenotipo dello </a:t>
            </a:r>
            <a:r>
              <a:rPr lang="it-IT" sz="2600" spc="-1" dirty="0" err="1">
                <a:solidFill>
                  <a:srgbClr val="000000"/>
                </a:solidFill>
                <a:latin typeface="Lucida Sans Unicode"/>
              </a:rPr>
              <a:t>S</a:t>
            </a:r>
            <a:r>
              <a:rPr lang="it-IT" sz="2600" b="0" strike="noStrike" spc="-1" dirty="0" err="1" smtClean="0">
                <a:solidFill>
                  <a:srgbClr val="000000"/>
                </a:solidFill>
                <a:latin typeface="Lucida Sans Unicode"/>
              </a:rPr>
              <a:t>hiba</a:t>
            </a:r>
            <a:r>
              <a:rPr lang="it-IT" sz="2600" b="0" strike="noStrike" spc="-1" dirty="0" smtClean="0">
                <a:solidFill>
                  <a:srgbClr val="000000"/>
                </a:solidFill>
                <a:latin typeface="Lucida Sans Unicode"/>
              </a:rPr>
              <a:t> </a:t>
            </a:r>
            <a:r>
              <a:rPr lang="it-IT" sz="2600" b="0" strike="noStrike" spc="-1" dirty="0">
                <a:solidFill>
                  <a:srgbClr val="000000"/>
                </a:solidFill>
                <a:latin typeface="Lucida Sans Unicode"/>
              </a:rPr>
              <a:t>per quanto riguarda i colori riconosciuti è strettamente legato al locus A.</a:t>
            </a:r>
            <a:endParaRPr lang="it-IT" sz="2600" b="0" strike="noStrike" spc="-1" dirty="0">
              <a:latin typeface="Arial"/>
            </a:endParaRPr>
          </a:p>
          <a:p>
            <a:pPr marL="274320" indent="-274320">
              <a:lnSpc>
                <a:spcPct val="100000"/>
              </a:lnSpc>
              <a:spcBef>
                <a:spcPts val="519"/>
              </a:spcBef>
              <a:buClr>
                <a:srgbClr val="0BD0D9"/>
              </a:buClr>
              <a:buSzPct val="95000"/>
              <a:buFont typeface="Wingdings 2" charset="2"/>
              <a:buChar char=""/>
            </a:pPr>
            <a:r>
              <a:rPr lang="it-IT" sz="2600" b="0" strike="noStrike" spc="-1" dirty="0">
                <a:solidFill>
                  <a:srgbClr val="000000"/>
                </a:solidFill>
                <a:latin typeface="Lucida Sans Unicode"/>
              </a:rPr>
              <a:t>L’espressione di tale gene è collegata alla presenza di altri due geni situati nei loci K e E. </a:t>
            </a:r>
            <a:endParaRPr lang="it-IT" sz="2600" b="0" strike="noStrike" spc="-1" dirty="0">
              <a:latin typeface="Arial"/>
            </a:endParaRPr>
          </a:p>
          <a:p>
            <a:pPr marL="274320" indent="-274320">
              <a:lnSpc>
                <a:spcPct val="100000"/>
              </a:lnSpc>
              <a:spcBef>
                <a:spcPts val="519"/>
              </a:spcBef>
              <a:buClr>
                <a:srgbClr val="0BD0D9"/>
              </a:buClr>
              <a:buSzPct val="95000"/>
              <a:buFont typeface="Wingdings 2" charset="2"/>
              <a:buChar char=""/>
            </a:pPr>
            <a:r>
              <a:rPr lang="it-IT" sz="2600" b="0" strike="noStrike" spc="-1" dirty="0">
                <a:solidFill>
                  <a:srgbClr val="000000"/>
                </a:solidFill>
                <a:latin typeface="Lucida Sans Unicode"/>
              </a:rPr>
              <a:t>Il gene in K </a:t>
            </a:r>
            <a:r>
              <a:rPr lang="it-IT" sz="2600" b="0" strike="noStrike" spc="-1" dirty="0" smtClean="0">
                <a:solidFill>
                  <a:srgbClr val="000000"/>
                </a:solidFill>
                <a:latin typeface="Lucida Sans Unicode"/>
              </a:rPr>
              <a:t>è </a:t>
            </a:r>
            <a:r>
              <a:rPr lang="it-IT" sz="2600" b="0" strike="noStrike" spc="-1" dirty="0">
                <a:solidFill>
                  <a:srgbClr val="000000"/>
                </a:solidFill>
                <a:latin typeface="Lucida Sans Unicode"/>
              </a:rPr>
              <a:t>per forza KY per avere una corretta espressione del Locus A </a:t>
            </a:r>
            <a:endParaRPr lang="it-IT" sz="2600" b="0" strike="noStrike" spc="-1" dirty="0">
              <a:latin typeface="Arial"/>
            </a:endParaRPr>
          </a:p>
          <a:p>
            <a:pPr marL="274320" indent="-274320">
              <a:lnSpc>
                <a:spcPct val="100000"/>
              </a:lnSpc>
              <a:spcBef>
                <a:spcPts val="519"/>
              </a:spcBef>
              <a:buClr>
                <a:srgbClr val="0BD0D9"/>
              </a:buClr>
              <a:buSzPct val="95000"/>
              <a:buFont typeface="Wingdings 2" charset="2"/>
              <a:buChar char=""/>
            </a:pPr>
            <a:r>
              <a:rPr lang="it-IT" sz="2600" b="0" strike="noStrike" spc="-1" dirty="0">
                <a:solidFill>
                  <a:srgbClr val="000000"/>
                </a:solidFill>
                <a:latin typeface="Lucida Sans Unicode"/>
              </a:rPr>
              <a:t>Il gene in E deve essere o E/</a:t>
            </a:r>
            <a:r>
              <a:rPr lang="it-IT" sz="2600" b="0" strike="noStrike" spc="-1" dirty="0" err="1">
                <a:solidFill>
                  <a:srgbClr val="000000"/>
                </a:solidFill>
                <a:latin typeface="Lucida Sans Unicode"/>
              </a:rPr>
              <a:t>E</a:t>
            </a:r>
            <a:r>
              <a:rPr lang="it-IT" sz="2600" b="0" strike="noStrike" spc="-1" dirty="0">
                <a:solidFill>
                  <a:srgbClr val="000000"/>
                </a:solidFill>
                <a:latin typeface="Lucida Sans Unicode"/>
              </a:rPr>
              <a:t> o E/</a:t>
            </a:r>
            <a:r>
              <a:rPr lang="it-IT" sz="2600" b="0" strike="noStrike" spc="-1" dirty="0" err="1">
                <a:solidFill>
                  <a:srgbClr val="000000"/>
                </a:solidFill>
                <a:latin typeface="Lucida Sans Unicode"/>
              </a:rPr>
              <a:t>e</a:t>
            </a:r>
            <a:r>
              <a:rPr lang="it-IT" sz="2600" b="0" strike="noStrike" spc="-1" dirty="0">
                <a:solidFill>
                  <a:srgbClr val="000000"/>
                </a:solidFill>
                <a:latin typeface="Lucida Sans Unicode"/>
              </a:rPr>
              <a:t> </a:t>
            </a:r>
            <a:endParaRPr lang="it-IT" sz="2600" b="0" strike="noStrike" spc="-1" dirty="0">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704160"/>
            <a:ext cx="10971360" cy="1141560"/>
          </a:xfrm>
          <a:prstGeom prst="rect">
            <a:avLst/>
          </a:prstGeom>
          <a:noFill/>
          <a:ln w="0">
            <a:noFill/>
          </a:ln>
        </p:spPr>
        <p:txBody>
          <a:bodyPr lIns="0" tIns="45000" rIns="0" bIns="0" anchor="b">
            <a:noAutofit/>
          </a:bodyPr>
          <a:lstStyle/>
          <a:p>
            <a:pPr>
              <a:lnSpc>
                <a:spcPct val="100000"/>
              </a:lnSpc>
              <a:buNone/>
            </a:pPr>
            <a:r>
              <a:rPr lang="it-IT" sz="5000" b="0" strike="noStrike" spc="-1" dirty="0">
                <a:solidFill>
                  <a:srgbClr val="04617B"/>
                </a:solidFill>
                <a:latin typeface="Calibri"/>
              </a:rPr>
              <a:t>Esempio pratico</a:t>
            </a:r>
            <a:endParaRPr lang="it-IT" sz="5000" b="0" strike="noStrike" spc="-1" dirty="0">
              <a:latin typeface="Arial"/>
            </a:endParaRPr>
          </a:p>
        </p:txBody>
      </p:sp>
      <p:pic>
        <p:nvPicPr>
          <p:cNvPr id="146" name="Picture 4" descr="C:\Users\Luca\Desktop\shiba e akita\accoppiamento.jpg"/>
          <p:cNvPicPr/>
          <p:nvPr/>
        </p:nvPicPr>
        <p:blipFill>
          <a:blip r:embed="rId2" cstate="print"/>
          <a:srcRect l="2492" t="2443" r="2268"/>
          <a:stretch/>
        </p:blipFill>
        <p:spPr>
          <a:xfrm>
            <a:off x="1595406" y="2143116"/>
            <a:ext cx="9001188" cy="3998844"/>
          </a:xfrm>
          <a:prstGeom prst="rect">
            <a:avLst/>
          </a:prstGeom>
          <a:ln w="127000" cap="sq">
            <a:solidFill>
              <a:schemeClr val="bg2">
                <a:lumMod val="25000"/>
              </a:schemeClr>
            </a:solidFill>
            <a:miter lim="800000"/>
          </a:ln>
          <a:effectLst>
            <a:outerShdw blurRad="57150" dist="50800" dir="2700000" algn="tl" rotWithShape="0">
              <a:srgbClr val="000000">
                <a:alpha val="40000"/>
              </a:srgbClr>
            </a:outerShdw>
          </a:effectLst>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PlaceHolder 11"/>
          <p:cNvSpPr txBox="1"/>
          <p:nvPr/>
        </p:nvSpPr>
        <p:spPr>
          <a:xfrm>
            <a:off x="548640" y="500042"/>
            <a:ext cx="10971360" cy="1000132"/>
          </a:xfrm>
          <a:prstGeom prst="rect">
            <a:avLst/>
          </a:prstGeom>
          <a:noFill/>
          <a:ln w="0">
            <a:noFill/>
          </a:ln>
        </p:spPr>
        <p:txBody>
          <a:bodyPr lIns="0" tIns="45000" rIns="0" bIns="0" anchor="b">
            <a:noAutofit/>
          </a:bodyPr>
          <a:lstStyle/>
          <a:p>
            <a:pPr>
              <a:lnSpc>
                <a:spcPct val="100000"/>
              </a:lnSpc>
              <a:buNone/>
            </a:pPr>
            <a:r>
              <a:rPr lang="it-IT" sz="5000" b="0" strike="noStrike" spc="-1" dirty="0">
                <a:solidFill>
                  <a:srgbClr val="04617B"/>
                </a:solidFill>
                <a:latin typeface="Lucida Sans" pitchFamily="34" charset="0"/>
              </a:rPr>
              <a:t>La  genetica del sesamo rosso </a:t>
            </a:r>
            <a:endParaRPr lang="it-IT" sz="5000" b="0" strike="noStrike" spc="-1" dirty="0">
              <a:latin typeface="Lucida Sans" pitchFamily="34" charset="0"/>
            </a:endParaRPr>
          </a:p>
        </p:txBody>
      </p:sp>
      <p:sp>
        <p:nvSpPr>
          <p:cNvPr id="148" name="CasellaDiTesto 147"/>
          <p:cNvSpPr txBox="1"/>
          <p:nvPr/>
        </p:nvSpPr>
        <p:spPr>
          <a:xfrm>
            <a:off x="540000" y="1571612"/>
            <a:ext cx="10980000" cy="4776988"/>
          </a:xfrm>
          <a:prstGeom prst="rect">
            <a:avLst/>
          </a:prstGeom>
          <a:noFill/>
          <a:ln w="36000">
            <a:noFill/>
          </a:ln>
        </p:spPr>
        <p:txBody>
          <a:bodyPr lIns="90000" tIns="45000" rIns="90000" bIns="45000" anchor="t">
            <a:noAutofit/>
          </a:bodyPr>
          <a:lstStyle/>
          <a:p>
            <a:pPr algn="just">
              <a:buNone/>
            </a:pPr>
            <a:r>
              <a:rPr lang="it-IT" sz="2100" b="0" strike="noStrike" spc="-1" dirty="0">
                <a:latin typeface="Lucida Sans" pitchFamily="34" charset="0"/>
              </a:rPr>
              <a:t>Per lungo tempo </a:t>
            </a:r>
            <a:r>
              <a:rPr lang="it-IT" sz="2100" b="0" strike="noStrike" spc="-1" dirty="0" smtClean="0">
                <a:latin typeface="Lucida Sans" pitchFamily="34" charset="0"/>
              </a:rPr>
              <a:t>l’ereditarietà </a:t>
            </a:r>
            <a:r>
              <a:rPr lang="it-IT" sz="2100" b="0" strike="noStrike" spc="-1" dirty="0">
                <a:latin typeface="Lucida Sans" pitchFamily="34" charset="0"/>
              </a:rPr>
              <a:t>del sesamo rosso è rimasta sfuggente poiché, da un punto di vista strettamente genetico, il sesamo rosso presenta le stesse mutazioni e lo stesso inserimento SINE (piccole sequenze di DNA non codificante) presenti nei cani rossi, e quindi con i test comunemente utilizzati i sesamo rosso sarebbero indistinguibili dai cani rossi, lasciando così nel dubbio genetisti ed allevatori.</a:t>
            </a:r>
          </a:p>
          <a:p>
            <a:pPr algn="just">
              <a:lnSpc>
                <a:spcPct val="100000"/>
              </a:lnSpc>
              <a:buNone/>
            </a:pPr>
            <a:r>
              <a:rPr lang="it-IT" sz="2100" b="0" strike="noStrike" spc="-1" dirty="0">
                <a:latin typeface="Lucida Sans" pitchFamily="34" charset="0"/>
                <a:ea typeface="Noto Sans CJK SC"/>
              </a:rPr>
              <a:t>In un recente studio però, si è verificato che gli alleli del gene </a:t>
            </a:r>
            <a:r>
              <a:rPr lang="it-IT" sz="2100" b="0" strike="noStrike" spc="-1" dirty="0" err="1" smtClean="0">
                <a:latin typeface="Lucida Sans" pitchFamily="34" charset="0"/>
                <a:ea typeface="Noto Sans CJK SC"/>
              </a:rPr>
              <a:t>Agouti</a:t>
            </a:r>
            <a:r>
              <a:rPr lang="it-IT" sz="2100" b="0" strike="noStrike" spc="-1" dirty="0" smtClean="0">
                <a:latin typeface="Lucida Sans" pitchFamily="34" charset="0"/>
                <a:ea typeface="Noto Sans CJK SC"/>
              </a:rPr>
              <a:t> </a:t>
            </a:r>
            <a:r>
              <a:rPr lang="it-IT" sz="2100" b="0" strike="noStrike" spc="-1" dirty="0">
                <a:latin typeface="Lucida Sans" pitchFamily="34" charset="0"/>
                <a:ea typeface="Noto Sans CJK SC"/>
              </a:rPr>
              <a:t>sono associati a diversi </a:t>
            </a:r>
            <a:r>
              <a:rPr lang="it-IT" sz="2100" b="0" strike="noStrike" spc="-1" dirty="0" err="1">
                <a:latin typeface="Lucida Sans" pitchFamily="34" charset="0"/>
                <a:ea typeface="Noto Sans CJK SC"/>
              </a:rPr>
              <a:t>aplotipi</a:t>
            </a:r>
            <a:r>
              <a:rPr lang="it-IT" sz="2100" b="0" strike="noStrike" spc="-1" dirty="0">
                <a:latin typeface="Lucida Sans" pitchFamily="34" charset="0"/>
                <a:ea typeface="Noto Sans CJK SC"/>
              </a:rPr>
              <a:t> promotori del gene ASIP, detti VP (</a:t>
            </a:r>
            <a:r>
              <a:rPr lang="it-IT" sz="2100" b="0" strike="noStrike" spc="-1" dirty="0" err="1">
                <a:latin typeface="Lucida Sans" pitchFamily="34" charset="0"/>
                <a:ea typeface="Noto Sans CJK SC"/>
              </a:rPr>
              <a:t>Ventral</a:t>
            </a:r>
            <a:r>
              <a:rPr lang="it-IT" sz="2100" b="0" strike="noStrike" spc="-1" dirty="0">
                <a:latin typeface="Lucida Sans" pitchFamily="34" charset="0"/>
                <a:ea typeface="Noto Sans CJK SC"/>
              </a:rPr>
              <a:t> Promoter) e l’HCP (</a:t>
            </a:r>
            <a:r>
              <a:rPr lang="it-IT" sz="2100" b="0" strike="noStrike" spc="-1" dirty="0" err="1">
                <a:latin typeface="Lucida Sans" pitchFamily="34" charset="0"/>
                <a:ea typeface="Noto Sans CJK SC"/>
              </a:rPr>
              <a:t>Hair</a:t>
            </a:r>
            <a:r>
              <a:rPr lang="it-IT" sz="2100" b="0" strike="noStrike" spc="-1" dirty="0">
                <a:latin typeface="Lucida Sans" pitchFamily="34" charset="0"/>
                <a:ea typeface="Noto Sans CJK SC"/>
              </a:rPr>
              <a:t> </a:t>
            </a:r>
            <a:r>
              <a:rPr lang="it-IT" sz="2100" b="0" strike="noStrike" spc="-1" dirty="0" err="1">
                <a:latin typeface="Lucida Sans" pitchFamily="34" charset="0"/>
                <a:ea typeface="Noto Sans CJK SC"/>
              </a:rPr>
              <a:t>Cycle</a:t>
            </a:r>
            <a:r>
              <a:rPr lang="it-IT" sz="2100" b="0" strike="noStrike" spc="-1" dirty="0">
                <a:latin typeface="Lucida Sans" pitchFamily="34" charset="0"/>
                <a:ea typeface="Noto Sans CJK SC"/>
              </a:rPr>
              <a:t> Promoter).</a:t>
            </a:r>
            <a:endParaRPr lang="it-IT" sz="2100" b="0" strike="noStrike" spc="-1" dirty="0">
              <a:latin typeface="Lucida Sans" pitchFamily="34" charset="0"/>
            </a:endParaRPr>
          </a:p>
          <a:p>
            <a:pPr algn="just">
              <a:lnSpc>
                <a:spcPct val="100000"/>
              </a:lnSpc>
              <a:buNone/>
            </a:pPr>
            <a:r>
              <a:rPr lang="it-IT" sz="2100" b="0" strike="noStrike" spc="-1" dirty="0">
                <a:latin typeface="Lucida Sans" pitchFamily="34" charset="0"/>
                <a:ea typeface="Noto Sans CJK SC"/>
              </a:rPr>
              <a:t>Ad oggi </a:t>
            </a:r>
            <a:r>
              <a:rPr lang="it-IT" sz="2200" b="0" strike="noStrike" spc="-1" dirty="0">
                <a:latin typeface="Lucida Sans" pitchFamily="34" charset="0"/>
                <a:ea typeface="Noto Sans CJK SC"/>
              </a:rPr>
              <a:t>sono stati individuati almeno due diversi alleli di VP (VP1-VP2) e cinque alleli di HCP (HCP1 ...HCP5).</a:t>
            </a:r>
            <a:endParaRPr lang="it-IT" sz="2200" b="0" strike="noStrike" spc="-1" dirty="0">
              <a:latin typeface="Lucida Sans" pitchFamily="34" charset="0"/>
            </a:endParaRPr>
          </a:p>
          <a:p>
            <a:pPr algn="just">
              <a:buNone/>
            </a:pPr>
            <a:r>
              <a:rPr lang="it-IT" sz="2200" b="0" strike="noStrike" spc="-1" dirty="0">
                <a:latin typeface="Lucida Sans" pitchFamily="34" charset="0"/>
              </a:rPr>
              <a:t>Mentre l’azione di VP è permanente ed agisce prevalentemente sulla parte ventrale del corpo diminuendo gradualmente spostandosi verso il dorso, l’HCP regola l'attività del gene ASIP principalmente sul dorso ed ha un’azione ciclica. L’azione differenziale di questi promotori sull’attività del gene ASIP produce i diversi fenotipi associabili ai suoi alleli.</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2"/>
          <p:cNvSpPr txBox="1"/>
          <p:nvPr/>
        </p:nvSpPr>
        <p:spPr>
          <a:xfrm>
            <a:off x="548640" y="540000"/>
            <a:ext cx="10971360" cy="768600"/>
          </a:xfrm>
          <a:prstGeom prst="rect">
            <a:avLst/>
          </a:prstGeom>
          <a:noFill/>
          <a:ln w="0">
            <a:noFill/>
          </a:ln>
        </p:spPr>
        <p:txBody>
          <a:bodyPr lIns="0" tIns="45000" rIns="0" bIns="0" anchor="b">
            <a:noAutofit/>
          </a:bodyPr>
          <a:lstStyle/>
          <a:p>
            <a:pPr>
              <a:lnSpc>
                <a:spcPct val="100000"/>
              </a:lnSpc>
              <a:buNone/>
            </a:pPr>
            <a:r>
              <a:rPr lang="it-IT" sz="5000" b="0" strike="noStrike" spc="-1" dirty="0">
                <a:solidFill>
                  <a:srgbClr val="04617B"/>
                </a:solidFill>
                <a:latin typeface="Calibri"/>
              </a:rPr>
              <a:t>Il nuovo schema </a:t>
            </a:r>
            <a:r>
              <a:rPr lang="it-IT" sz="5000" b="0" strike="noStrike" spc="-1" dirty="0">
                <a:solidFill>
                  <a:srgbClr val="04617B"/>
                </a:solidFill>
                <a:latin typeface="Lucida Sans" pitchFamily="34" charset="0"/>
              </a:rPr>
              <a:t>colori</a:t>
            </a:r>
            <a:endParaRPr lang="it-IT" sz="5000" b="0" strike="noStrike" spc="-1" dirty="0">
              <a:latin typeface="Lucida Sans" pitchFamily="34" charset="0"/>
            </a:endParaRPr>
          </a:p>
        </p:txBody>
      </p:sp>
      <p:sp>
        <p:nvSpPr>
          <p:cNvPr id="150" name="CasellaDiTesto 149"/>
          <p:cNvSpPr txBox="1"/>
          <p:nvPr/>
        </p:nvSpPr>
        <p:spPr>
          <a:xfrm>
            <a:off x="540000" y="1260000"/>
            <a:ext cx="10980000" cy="1007640"/>
          </a:xfrm>
          <a:prstGeom prst="rect">
            <a:avLst/>
          </a:prstGeom>
          <a:noFill/>
          <a:ln w="36000">
            <a:noFill/>
          </a:ln>
        </p:spPr>
        <p:txBody>
          <a:bodyPr lIns="90000" tIns="45000" rIns="90000" bIns="45000" anchor="t">
            <a:noAutofit/>
          </a:bodyPr>
          <a:lstStyle/>
          <a:p>
            <a:pPr algn="just">
              <a:buNone/>
            </a:pPr>
            <a:r>
              <a:rPr lang="it-IT" sz="2100" b="0" strike="noStrike" spc="-1" dirty="0">
                <a:latin typeface="Lucida Sans" pitchFamily="34" charset="0"/>
              </a:rPr>
              <a:t>Si è quindi scoperto che la combinazione delle diverse varianti dei promotori ASIP erano adatte a descrivere compiutamente tutto lo spettro dei colori dello </a:t>
            </a:r>
            <a:r>
              <a:rPr lang="it-IT" sz="2100" b="0" strike="noStrike" spc="-1" dirty="0" err="1">
                <a:latin typeface="Lucida Sans" pitchFamily="34" charset="0"/>
              </a:rPr>
              <a:t>shiba</a:t>
            </a:r>
            <a:r>
              <a:rPr lang="it-IT" sz="2100" b="0" strike="noStrike" spc="-1" dirty="0">
                <a:latin typeface="Lucida Sans" pitchFamily="34" charset="0"/>
              </a:rPr>
              <a:t> secondo </a:t>
            </a:r>
            <a:r>
              <a:rPr lang="it-IT" sz="2100" b="0" strike="noStrike" spc="-1" dirty="0" smtClean="0">
                <a:latin typeface="Lucida Sans" pitchFamily="34" charset="0"/>
              </a:rPr>
              <a:t>lo </a:t>
            </a:r>
            <a:r>
              <a:rPr lang="it-IT" sz="2100" b="0" strike="noStrike" spc="-1" dirty="0">
                <a:latin typeface="Lucida Handwriting" pitchFamily="66" charset="0"/>
              </a:rPr>
              <a:t>schema seguente:</a:t>
            </a:r>
          </a:p>
        </p:txBody>
      </p:sp>
      <p:pic>
        <p:nvPicPr>
          <p:cNvPr id="151" name="Immagine 150"/>
          <p:cNvPicPr/>
          <p:nvPr/>
        </p:nvPicPr>
        <p:blipFill>
          <a:blip r:embed="rId2" cstate="print"/>
          <a:stretch/>
        </p:blipFill>
        <p:spPr>
          <a:xfrm>
            <a:off x="2309786" y="2428868"/>
            <a:ext cx="7698214" cy="4231132"/>
          </a:xfrm>
          <a:prstGeom prst="rect">
            <a:avLst/>
          </a:prstGeom>
          <a:ln w="3600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478440"/>
            <a:ext cx="10971360" cy="1141560"/>
          </a:xfrm>
          <a:prstGeom prst="rect">
            <a:avLst/>
          </a:prstGeom>
          <a:noFill/>
          <a:ln w="0">
            <a:noFill/>
          </a:ln>
        </p:spPr>
        <p:txBody>
          <a:bodyPr lIns="0" tIns="45000" rIns="0" bIns="0" anchor="b">
            <a:noAutofit/>
          </a:bodyPr>
          <a:lstStyle/>
          <a:p>
            <a:pPr>
              <a:lnSpc>
                <a:spcPct val="100000"/>
              </a:lnSpc>
              <a:buNone/>
            </a:pPr>
            <a:r>
              <a:rPr lang="it-IT" sz="5000" b="0" strike="noStrike" spc="-1" dirty="0">
                <a:solidFill>
                  <a:srgbClr val="04617B"/>
                </a:solidFill>
                <a:latin typeface="Lucida Sans Unicode"/>
              </a:rPr>
              <a:t>Nuova gerarchia colori </a:t>
            </a:r>
            <a:r>
              <a:rPr lang="it-IT" sz="5000" b="0" strike="noStrike" spc="-1" dirty="0" err="1" smtClean="0">
                <a:solidFill>
                  <a:srgbClr val="04617B"/>
                </a:solidFill>
                <a:latin typeface="Lucida Sans Unicode"/>
              </a:rPr>
              <a:t>Shiba</a:t>
            </a:r>
            <a:endParaRPr lang="it-IT" sz="5000" b="0" strike="noStrike" spc="-1" dirty="0">
              <a:latin typeface="Arial"/>
            </a:endParaRPr>
          </a:p>
        </p:txBody>
      </p:sp>
      <p:sp>
        <p:nvSpPr>
          <p:cNvPr id="153" name="PlaceHolder 2"/>
          <p:cNvSpPr>
            <a:spLocks noGrp="1"/>
          </p:cNvSpPr>
          <p:nvPr>
            <p:ph/>
          </p:nvPr>
        </p:nvSpPr>
        <p:spPr>
          <a:xfrm>
            <a:off x="908640" y="2520000"/>
            <a:ext cx="10971360" cy="4387680"/>
          </a:xfrm>
          <a:prstGeom prst="rect">
            <a:avLst/>
          </a:prstGeom>
          <a:noFill/>
          <a:ln w="0">
            <a:noFill/>
          </a:ln>
        </p:spPr>
        <p:txBody>
          <a:bodyPr lIns="90000" tIns="45000" rIns="90000" bIns="45000" anchor="t">
            <a:normAutofit/>
          </a:bodyPr>
          <a:lstStyle/>
          <a:p>
            <a:pPr marL="274320" indent="-274320">
              <a:lnSpc>
                <a:spcPct val="100000"/>
              </a:lnSpc>
              <a:spcBef>
                <a:spcPts val="519"/>
              </a:spcBef>
              <a:buClr>
                <a:srgbClr val="0BD0D9"/>
              </a:buClr>
              <a:buSzPct val="95000"/>
              <a:buFont typeface="Wingdings 2" charset="2"/>
              <a:buChar char=""/>
            </a:pPr>
            <a:r>
              <a:rPr lang="en-US" sz="2600" b="0" strike="noStrike" spc="-1" dirty="0">
                <a:solidFill>
                  <a:srgbClr val="000000"/>
                </a:solidFill>
                <a:latin typeface="Lucida Sans Unicode"/>
              </a:rPr>
              <a:t>Ay &gt; </a:t>
            </a:r>
            <a:r>
              <a:rPr lang="en-US" sz="2600" b="0" strike="noStrike" spc="-1" dirty="0" err="1">
                <a:solidFill>
                  <a:srgbClr val="000000"/>
                </a:solidFill>
                <a:latin typeface="Lucida Sans Unicode"/>
              </a:rPr>
              <a:t>Ays</a:t>
            </a:r>
            <a:r>
              <a:rPr lang="en-US" sz="2600" b="0" strike="noStrike" spc="-1" dirty="0">
                <a:solidFill>
                  <a:srgbClr val="000000"/>
                </a:solidFill>
                <a:latin typeface="Lucida Sans Unicode"/>
              </a:rPr>
              <a:t> &gt; aw &gt; </a:t>
            </a:r>
            <a:r>
              <a:rPr lang="en-US" sz="2600" b="0" strike="noStrike" spc="-1" dirty="0" err="1">
                <a:solidFill>
                  <a:srgbClr val="000000"/>
                </a:solidFill>
                <a:latin typeface="Lucida Sans Unicode"/>
              </a:rPr>
              <a:t>asa</a:t>
            </a:r>
            <a:r>
              <a:rPr lang="en-US" sz="2600" b="0" strike="noStrike" spc="-1" dirty="0">
                <a:solidFill>
                  <a:srgbClr val="000000"/>
                </a:solidFill>
                <a:latin typeface="Lucida Sans Unicode"/>
              </a:rPr>
              <a:t> = at</a:t>
            </a:r>
            <a:endParaRPr lang="it-IT" sz="2600" b="0" strike="noStrike" spc="-1" dirty="0">
              <a:latin typeface="Arial"/>
            </a:endParaRPr>
          </a:p>
          <a:p>
            <a:pPr marL="274320" indent="-274320">
              <a:lnSpc>
                <a:spcPct val="100000"/>
              </a:lnSpc>
              <a:spcBef>
                <a:spcPts val="519"/>
              </a:spcBef>
              <a:buClr>
                <a:srgbClr val="0BD0D9"/>
              </a:buClr>
              <a:buSzPct val="95000"/>
            </a:pPr>
            <a:r>
              <a:rPr lang="en-US" sz="2600" b="0" strike="noStrike" spc="-1" dirty="0" smtClean="0">
                <a:solidFill>
                  <a:srgbClr val="000000"/>
                </a:solidFill>
                <a:latin typeface="Lucida Sans Unicode"/>
              </a:rPr>
              <a:t>   dove </a:t>
            </a:r>
            <a:endParaRPr lang="it-IT" sz="2600" b="0" strike="noStrike" spc="-1" dirty="0">
              <a:latin typeface="Arial"/>
            </a:endParaRPr>
          </a:p>
          <a:p>
            <a:pPr marL="274320" indent="-274320">
              <a:lnSpc>
                <a:spcPct val="100000"/>
              </a:lnSpc>
              <a:spcBef>
                <a:spcPts val="519"/>
              </a:spcBef>
              <a:buClr>
                <a:srgbClr val="0BD0D9"/>
              </a:buClr>
              <a:buSzPct val="95000"/>
              <a:buFont typeface="Wingdings 2" charset="2"/>
              <a:buChar char=""/>
            </a:pPr>
            <a:r>
              <a:rPr lang="en-US" sz="2600" b="0" strike="noStrike" spc="-1" dirty="0">
                <a:solidFill>
                  <a:srgbClr val="000000"/>
                </a:solidFill>
                <a:latin typeface="Lucida Sans Unicode"/>
              </a:rPr>
              <a:t>Ay = </a:t>
            </a:r>
            <a:r>
              <a:rPr lang="en-US" sz="2600" b="0" strike="noStrike" spc="-1" dirty="0" err="1">
                <a:solidFill>
                  <a:srgbClr val="000000"/>
                </a:solidFill>
                <a:latin typeface="Lucida Sans Unicode"/>
              </a:rPr>
              <a:t>rosso</a:t>
            </a:r>
            <a:endParaRPr lang="it-IT" sz="2600" b="0" strike="noStrike" spc="-1" dirty="0">
              <a:latin typeface="Arial"/>
            </a:endParaRPr>
          </a:p>
          <a:p>
            <a:pPr marL="274320" indent="-274320">
              <a:lnSpc>
                <a:spcPct val="100000"/>
              </a:lnSpc>
              <a:spcBef>
                <a:spcPts val="519"/>
              </a:spcBef>
              <a:buClr>
                <a:srgbClr val="0BD0D9"/>
              </a:buClr>
              <a:buSzPct val="95000"/>
              <a:buFont typeface="Wingdings 2" charset="2"/>
              <a:buChar char=""/>
            </a:pPr>
            <a:r>
              <a:rPr lang="en-US" sz="2600" b="0" strike="noStrike" spc="-1" dirty="0" err="1">
                <a:solidFill>
                  <a:srgbClr val="000000"/>
                </a:solidFill>
                <a:latin typeface="Lucida Sans Unicode"/>
              </a:rPr>
              <a:t>Ays</a:t>
            </a:r>
            <a:r>
              <a:rPr lang="en-US" sz="2600" b="0" strike="noStrike" spc="-1" dirty="0">
                <a:solidFill>
                  <a:srgbClr val="000000"/>
                </a:solidFill>
                <a:latin typeface="Lucida Sans Unicode"/>
              </a:rPr>
              <a:t> = </a:t>
            </a:r>
            <a:r>
              <a:rPr lang="en-US" sz="2600" b="0" strike="noStrike" spc="-1" dirty="0" err="1">
                <a:solidFill>
                  <a:srgbClr val="000000"/>
                </a:solidFill>
                <a:latin typeface="Lucida Sans Unicode"/>
              </a:rPr>
              <a:t>sesamo</a:t>
            </a:r>
            <a:r>
              <a:rPr lang="en-US" sz="2600" b="0" strike="noStrike" spc="-1" dirty="0">
                <a:solidFill>
                  <a:srgbClr val="000000"/>
                </a:solidFill>
                <a:latin typeface="Lucida Sans Unicode"/>
              </a:rPr>
              <a:t> </a:t>
            </a:r>
            <a:r>
              <a:rPr lang="en-US" sz="2600" b="0" strike="noStrike" spc="-1" dirty="0" err="1">
                <a:solidFill>
                  <a:srgbClr val="000000"/>
                </a:solidFill>
                <a:latin typeface="Lucida Sans Unicode"/>
              </a:rPr>
              <a:t>rosso</a:t>
            </a:r>
            <a:endParaRPr lang="it-IT" sz="2600" b="0" strike="noStrike" spc="-1" dirty="0">
              <a:latin typeface="Arial"/>
            </a:endParaRPr>
          </a:p>
          <a:p>
            <a:pPr marL="274320" indent="-274320">
              <a:lnSpc>
                <a:spcPct val="100000"/>
              </a:lnSpc>
              <a:spcBef>
                <a:spcPts val="519"/>
              </a:spcBef>
              <a:buClr>
                <a:srgbClr val="0BD0D9"/>
              </a:buClr>
              <a:buSzPct val="95000"/>
              <a:buFont typeface="Wingdings 2" charset="2"/>
              <a:buChar char=""/>
            </a:pPr>
            <a:r>
              <a:rPr lang="en-US" sz="2600" b="0" strike="noStrike" spc="-1" dirty="0">
                <a:solidFill>
                  <a:srgbClr val="000000"/>
                </a:solidFill>
                <a:latin typeface="Lucida Sans Unicode"/>
              </a:rPr>
              <a:t>Aw = </a:t>
            </a:r>
            <a:r>
              <a:rPr lang="en-US" sz="2600" b="0" strike="noStrike" spc="-1" dirty="0" err="1">
                <a:solidFill>
                  <a:srgbClr val="000000"/>
                </a:solidFill>
                <a:latin typeface="Lucida Sans Unicode"/>
              </a:rPr>
              <a:t>sesamo</a:t>
            </a:r>
            <a:endParaRPr lang="it-IT" sz="2600" b="0" strike="noStrike" spc="-1" dirty="0">
              <a:latin typeface="Arial"/>
            </a:endParaRPr>
          </a:p>
          <a:p>
            <a:pPr marL="274320" indent="-274320">
              <a:lnSpc>
                <a:spcPct val="100000"/>
              </a:lnSpc>
              <a:spcBef>
                <a:spcPts val="519"/>
              </a:spcBef>
              <a:buClr>
                <a:srgbClr val="0BD0D9"/>
              </a:buClr>
              <a:buSzPct val="95000"/>
              <a:buFont typeface="Wingdings 2" charset="2"/>
              <a:buChar char=""/>
            </a:pPr>
            <a:r>
              <a:rPr lang="en-US" sz="2600" b="0" strike="noStrike" spc="-1" dirty="0" err="1">
                <a:solidFill>
                  <a:srgbClr val="000000"/>
                </a:solidFill>
                <a:latin typeface="Lucida Sans Unicode"/>
              </a:rPr>
              <a:t>Asa</a:t>
            </a:r>
            <a:r>
              <a:rPr lang="en-US" sz="2600" b="0" strike="noStrike" spc="-1" dirty="0">
                <a:solidFill>
                  <a:srgbClr val="000000"/>
                </a:solidFill>
                <a:latin typeface="Lucida Sans Unicode"/>
              </a:rPr>
              <a:t> = saddle tan - </a:t>
            </a:r>
            <a:r>
              <a:rPr lang="en-US" sz="2600" b="0" strike="noStrike" spc="-1" dirty="0" err="1">
                <a:solidFill>
                  <a:srgbClr val="000000"/>
                </a:solidFill>
                <a:latin typeface="Lucida Sans Unicode"/>
              </a:rPr>
              <a:t>carbonati</a:t>
            </a:r>
            <a:endParaRPr lang="it-IT" sz="2600" b="0" strike="noStrike" spc="-1" dirty="0">
              <a:latin typeface="Arial"/>
            </a:endParaRPr>
          </a:p>
          <a:p>
            <a:pPr marL="274320" indent="-274320">
              <a:lnSpc>
                <a:spcPct val="100000"/>
              </a:lnSpc>
              <a:spcBef>
                <a:spcPts val="519"/>
              </a:spcBef>
              <a:buClr>
                <a:srgbClr val="0BD0D9"/>
              </a:buClr>
              <a:buSzPct val="95000"/>
              <a:buFont typeface="Wingdings 2" charset="2"/>
              <a:buChar char=""/>
            </a:pPr>
            <a:r>
              <a:rPr lang="en-US" sz="2600" b="0" strike="noStrike" spc="-1" dirty="0">
                <a:solidFill>
                  <a:srgbClr val="000000"/>
                </a:solidFill>
                <a:latin typeface="Lucida Sans Unicode"/>
              </a:rPr>
              <a:t>At = </a:t>
            </a:r>
            <a:r>
              <a:rPr lang="en-US" sz="2600" b="0" strike="noStrike" spc="-1" dirty="0" err="1">
                <a:solidFill>
                  <a:srgbClr val="000000"/>
                </a:solidFill>
                <a:latin typeface="Lucida Sans Unicode"/>
              </a:rPr>
              <a:t>nero</a:t>
            </a:r>
            <a:r>
              <a:rPr lang="en-US" sz="2600" b="0" strike="noStrike" spc="-1" dirty="0">
                <a:solidFill>
                  <a:srgbClr val="000000"/>
                </a:solidFill>
                <a:latin typeface="Lucida Sans Unicode"/>
              </a:rPr>
              <a:t> </a:t>
            </a:r>
            <a:r>
              <a:rPr lang="en-US" sz="2600" b="0" strike="noStrike" spc="-1" dirty="0" err="1">
                <a:solidFill>
                  <a:srgbClr val="000000"/>
                </a:solidFill>
                <a:latin typeface="Lucida Sans Unicode"/>
              </a:rPr>
              <a:t>focato</a:t>
            </a:r>
            <a:endParaRPr lang="it-IT" sz="2600" b="0" strike="noStrike" spc="-1" dirty="0">
              <a:latin typeface="Arial"/>
            </a:endParaRPr>
          </a:p>
          <a:p>
            <a:pPr>
              <a:lnSpc>
                <a:spcPct val="100000"/>
              </a:lnSpc>
              <a:spcBef>
                <a:spcPts val="320"/>
              </a:spcBef>
              <a:buNone/>
            </a:pPr>
            <a:endParaRPr lang="it-IT" sz="1600" b="0" strike="noStrike" spc="-1" dirty="0">
              <a:latin typeface="Arial"/>
            </a:endParaRPr>
          </a:p>
          <a:p>
            <a:pPr>
              <a:lnSpc>
                <a:spcPct val="100000"/>
              </a:lnSpc>
              <a:spcBef>
                <a:spcPts val="320"/>
              </a:spcBef>
              <a:buNone/>
            </a:pPr>
            <a:endParaRPr lang="it-IT" sz="1600" b="0" strike="noStrike" spc="-1" dirty="0">
              <a:latin typeface="Arial"/>
            </a:endParaRPr>
          </a:p>
          <a:p>
            <a:pPr>
              <a:lnSpc>
                <a:spcPct val="100000"/>
              </a:lnSpc>
              <a:spcBef>
                <a:spcPts val="320"/>
              </a:spcBef>
              <a:buNone/>
            </a:pPr>
            <a:endParaRPr lang="it-IT" sz="1600" b="0" strike="noStrike" spc="-1" dirty="0">
              <a:latin typeface="Arial"/>
            </a:endParaRPr>
          </a:p>
          <a:p>
            <a:pPr marL="274320" indent="-274320">
              <a:lnSpc>
                <a:spcPct val="100000"/>
              </a:lnSpc>
              <a:spcBef>
                <a:spcPts val="320"/>
              </a:spcBef>
              <a:buNone/>
              <a:tabLst>
                <a:tab pos="0" algn="l"/>
              </a:tabLst>
            </a:pPr>
            <a:endParaRPr lang="it-IT" sz="1600" b="0" strike="noStrike" spc="-1" dirty="0">
              <a:latin typeface="Arial"/>
            </a:endParaRPr>
          </a:p>
        </p:txBody>
      </p:sp>
      <p:sp>
        <p:nvSpPr>
          <p:cNvPr id="154" name="CasellaDiTesto 153"/>
          <p:cNvSpPr txBox="1"/>
          <p:nvPr/>
        </p:nvSpPr>
        <p:spPr>
          <a:xfrm>
            <a:off x="900000" y="1800000"/>
            <a:ext cx="9360000" cy="602280"/>
          </a:xfrm>
          <a:prstGeom prst="rect">
            <a:avLst/>
          </a:prstGeom>
          <a:noFill/>
          <a:ln w="36000">
            <a:noFill/>
          </a:ln>
        </p:spPr>
        <p:txBody>
          <a:bodyPr lIns="90000" tIns="45000" rIns="90000" bIns="45000" anchor="t">
            <a:noAutofit/>
          </a:bodyPr>
          <a:lstStyle/>
          <a:p>
            <a:r>
              <a:rPr lang="it-IT" sz="2200" b="0" strike="noStrike" spc="-1">
                <a:latin typeface="Arial"/>
              </a:rPr>
              <a:t>Quindi la  scala di dominanza aggiornata sarà:</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704160"/>
            <a:ext cx="10971360" cy="1141560"/>
          </a:xfrm>
          <a:prstGeom prst="rect">
            <a:avLst/>
          </a:prstGeom>
          <a:noFill/>
          <a:ln w="0">
            <a:noFill/>
          </a:ln>
        </p:spPr>
        <p:txBody>
          <a:bodyPr lIns="0" tIns="45000" rIns="0" bIns="0" anchor="b">
            <a:noAutofit/>
          </a:bodyPr>
          <a:lstStyle/>
          <a:p>
            <a:pPr>
              <a:lnSpc>
                <a:spcPct val="100000"/>
              </a:lnSpc>
              <a:buNone/>
            </a:pPr>
            <a:r>
              <a:rPr lang="it-IT" sz="5000" b="0" strike="noStrike" spc="-1" dirty="0">
                <a:solidFill>
                  <a:srgbClr val="04617B"/>
                </a:solidFill>
                <a:latin typeface="Lucida Sans Unicode"/>
              </a:rPr>
              <a:t>Colori accettati dallo standard</a:t>
            </a:r>
            <a:endParaRPr lang="it-IT" sz="5000" b="0" strike="noStrike" spc="-1" dirty="0">
              <a:latin typeface="Arial"/>
            </a:endParaRPr>
          </a:p>
        </p:txBody>
      </p:sp>
      <p:sp>
        <p:nvSpPr>
          <p:cNvPr id="95" name="PlaceHolder 2"/>
          <p:cNvSpPr>
            <a:spLocks noGrp="1"/>
          </p:cNvSpPr>
          <p:nvPr>
            <p:ph/>
          </p:nvPr>
        </p:nvSpPr>
        <p:spPr>
          <a:xfrm>
            <a:off x="609480" y="1935360"/>
            <a:ext cx="10971360" cy="4387680"/>
          </a:xfrm>
          <a:prstGeom prst="rect">
            <a:avLst/>
          </a:prstGeom>
          <a:noFill/>
          <a:ln w="0">
            <a:noFill/>
          </a:ln>
        </p:spPr>
        <p:txBody>
          <a:bodyPr lIns="90000" tIns="45000" rIns="90000" bIns="45000" anchor="t">
            <a:normAutofit fontScale="89500" lnSpcReduction="10000"/>
          </a:bodyPr>
          <a:lstStyle/>
          <a:p>
            <a:pPr marL="274320" indent="-274320">
              <a:lnSpc>
                <a:spcPct val="100000"/>
              </a:lnSpc>
              <a:spcBef>
                <a:spcPts val="519"/>
              </a:spcBef>
              <a:buClr>
                <a:srgbClr val="0BD0D9"/>
              </a:buClr>
              <a:buSzPct val="95000"/>
              <a:buFont typeface="Wingdings 2" charset="2"/>
              <a:buChar char=""/>
            </a:pPr>
            <a:r>
              <a:rPr lang="it-IT" sz="2600" b="0" strike="noStrike" spc="-1" dirty="0">
                <a:solidFill>
                  <a:srgbClr val="000000"/>
                </a:solidFill>
                <a:latin typeface="Lucida Sans Unicode"/>
              </a:rPr>
              <a:t>Colore: Rosso, nero-focato, sesamo, sesamo-nero, sesamo-rosso</a:t>
            </a:r>
            <a:r>
              <a:rPr lang="it-IT" sz="2600" b="0" strike="noStrike" spc="-1" dirty="0" smtClean="0">
                <a:solidFill>
                  <a:srgbClr val="000000"/>
                </a:solidFill>
                <a:latin typeface="Lucida Sans Unicode"/>
              </a:rPr>
              <a:t>.</a:t>
            </a:r>
          </a:p>
          <a:p>
            <a:pPr marL="274320" indent="-274320">
              <a:lnSpc>
                <a:spcPct val="100000"/>
              </a:lnSpc>
              <a:spcBef>
                <a:spcPts val="519"/>
              </a:spcBef>
              <a:buClr>
                <a:srgbClr val="0BD0D9"/>
              </a:buClr>
              <a:buSzPct val="95000"/>
            </a:pPr>
            <a:r>
              <a:rPr lang="it-IT" sz="2600" b="0" strike="noStrike" spc="-1" dirty="0" smtClean="0">
                <a:solidFill>
                  <a:srgbClr val="000000"/>
                </a:solidFill>
                <a:latin typeface="Lucida Sans Unicode"/>
              </a:rPr>
              <a:t> </a:t>
            </a:r>
            <a:endParaRPr lang="it-IT" sz="2600" b="0" strike="noStrike" spc="-1" dirty="0">
              <a:latin typeface="Arial"/>
            </a:endParaRPr>
          </a:p>
          <a:p>
            <a:pPr marL="274320" indent="-274320">
              <a:lnSpc>
                <a:spcPct val="100000"/>
              </a:lnSpc>
              <a:spcBef>
                <a:spcPts val="519"/>
              </a:spcBef>
              <a:buClr>
                <a:srgbClr val="0BD0D9"/>
              </a:buClr>
              <a:buSzPct val="95000"/>
            </a:pPr>
            <a:r>
              <a:rPr lang="it-IT" sz="2600" b="0" strike="noStrike" spc="-1" dirty="0" smtClean="0">
                <a:solidFill>
                  <a:srgbClr val="000000"/>
                </a:solidFill>
                <a:latin typeface="Lucida Sans Unicode"/>
              </a:rPr>
              <a:t>   Definizione </a:t>
            </a:r>
            <a:r>
              <a:rPr lang="it-IT" sz="2600" b="0" strike="noStrike" spc="-1" dirty="0">
                <a:solidFill>
                  <a:srgbClr val="000000"/>
                </a:solidFill>
                <a:latin typeface="Lucida Sans Unicode"/>
              </a:rPr>
              <a:t>del colore sesamo: </a:t>
            </a:r>
            <a:endParaRPr lang="it-IT" sz="2600" b="0" strike="noStrike" spc="-1" dirty="0">
              <a:latin typeface="Arial"/>
            </a:endParaRPr>
          </a:p>
          <a:p>
            <a:pPr marL="271440" indent="-271440">
              <a:lnSpc>
                <a:spcPct val="100000"/>
              </a:lnSpc>
              <a:spcBef>
                <a:spcPts val="519"/>
              </a:spcBef>
              <a:buClr>
                <a:srgbClr val="0BD0D9"/>
              </a:buClr>
              <a:buSzPct val="95000"/>
              <a:buFont typeface="Wingdings 2" charset="2"/>
              <a:buChar char=""/>
            </a:pPr>
            <a:r>
              <a:rPr lang="it-IT" sz="2600" b="1" strike="noStrike" spc="-1" dirty="0">
                <a:solidFill>
                  <a:srgbClr val="000000"/>
                </a:solidFill>
                <a:latin typeface="Lucida Sans Unicode"/>
              </a:rPr>
              <a:t>Sesamo</a:t>
            </a:r>
            <a:r>
              <a:rPr lang="it-IT" sz="2600" b="0" strike="noStrike" spc="-1" dirty="0">
                <a:solidFill>
                  <a:srgbClr val="000000"/>
                </a:solidFill>
                <a:latin typeface="Lucida Sans Unicode"/>
              </a:rPr>
              <a:t>: Una buona miscela di pelo nero, rosso e bianco distribuita su tutto il corpo.</a:t>
            </a:r>
            <a:endParaRPr lang="it-IT" sz="2600" b="0" strike="noStrike" spc="-1" dirty="0">
              <a:latin typeface="Arial"/>
            </a:endParaRPr>
          </a:p>
          <a:p>
            <a:pPr marL="274320" indent="-274320">
              <a:lnSpc>
                <a:spcPct val="100000"/>
              </a:lnSpc>
              <a:spcBef>
                <a:spcPts val="519"/>
              </a:spcBef>
              <a:buClr>
                <a:srgbClr val="0BD0D9"/>
              </a:buClr>
              <a:buSzPct val="95000"/>
              <a:buFont typeface="Wingdings 2" charset="2"/>
              <a:buChar char=""/>
            </a:pPr>
            <a:r>
              <a:rPr lang="it-IT" sz="2600" b="1" strike="noStrike" spc="-1" dirty="0">
                <a:solidFill>
                  <a:srgbClr val="000000"/>
                </a:solidFill>
                <a:latin typeface="Lucida Sans Unicode"/>
              </a:rPr>
              <a:t>Sesamo nero</a:t>
            </a:r>
            <a:r>
              <a:rPr lang="it-IT" sz="2600" b="0" strike="noStrike" spc="-1" dirty="0">
                <a:solidFill>
                  <a:srgbClr val="000000"/>
                </a:solidFill>
                <a:latin typeface="Lucida Sans Unicode"/>
              </a:rPr>
              <a:t>: Più pelo nero che bianco. </a:t>
            </a:r>
            <a:endParaRPr lang="it-IT" sz="2600" b="0" strike="noStrike" spc="-1" dirty="0">
              <a:latin typeface="Arial"/>
            </a:endParaRPr>
          </a:p>
          <a:p>
            <a:pPr marL="274320" indent="-274320">
              <a:lnSpc>
                <a:spcPct val="100000"/>
              </a:lnSpc>
              <a:spcBef>
                <a:spcPts val="519"/>
              </a:spcBef>
              <a:buClr>
                <a:srgbClr val="0BD0D9"/>
              </a:buClr>
              <a:buSzPct val="95000"/>
              <a:buFont typeface="Wingdings 2" charset="2"/>
              <a:buChar char=""/>
            </a:pPr>
            <a:r>
              <a:rPr lang="it-IT" sz="2600" b="1" strike="noStrike" spc="-1" dirty="0">
                <a:solidFill>
                  <a:srgbClr val="000000"/>
                </a:solidFill>
                <a:latin typeface="Lucida Sans Unicode"/>
              </a:rPr>
              <a:t>Sesamo rosso</a:t>
            </a:r>
            <a:r>
              <a:rPr lang="it-IT" sz="2600" b="0" strike="noStrike" spc="-1" dirty="0">
                <a:solidFill>
                  <a:srgbClr val="000000"/>
                </a:solidFill>
                <a:latin typeface="Lucida Sans Unicode"/>
              </a:rPr>
              <a:t>: Colore di base rosso, miscelato con peli neri. </a:t>
            </a:r>
            <a:endParaRPr lang="it-IT" sz="2600" b="0" strike="noStrike" spc="-1" dirty="0">
              <a:latin typeface="Arial"/>
            </a:endParaRPr>
          </a:p>
          <a:p>
            <a:pPr marL="274320" indent="-274320">
              <a:lnSpc>
                <a:spcPct val="100000"/>
              </a:lnSpc>
              <a:spcBef>
                <a:spcPts val="519"/>
              </a:spcBef>
              <a:buClr>
                <a:srgbClr val="0BD0D9"/>
              </a:buClr>
              <a:buSzPct val="95000"/>
            </a:pPr>
            <a:r>
              <a:rPr lang="it-IT" sz="2600" b="0" strike="noStrike" spc="-1" dirty="0" smtClean="0">
                <a:solidFill>
                  <a:srgbClr val="000000"/>
                </a:solidFill>
                <a:latin typeface="Lucida Sans Unicode"/>
              </a:rPr>
              <a:t>  </a:t>
            </a:r>
          </a:p>
          <a:p>
            <a:pPr marL="274320" indent="-274320">
              <a:lnSpc>
                <a:spcPct val="100000"/>
              </a:lnSpc>
              <a:spcBef>
                <a:spcPts val="519"/>
              </a:spcBef>
              <a:buClr>
                <a:srgbClr val="0BD0D9"/>
              </a:buClr>
              <a:buSzPct val="95000"/>
            </a:pPr>
            <a:r>
              <a:rPr lang="it-IT" sz="2600" spc="-1" dirty="0">
                <a:solidFill>
                  <a:srgbClr val="000000"/>
                </a:solidFill>
                <a:latin typeface="Lucida Sans Unicode"/>
              </a:rPr>
              <a:t> </a:t>
            </a:r>
            <a:r>
              <a:rPr lang="it-IT" sz="2600" spc="-1" dirty="0" smtClean="0">
                <a:solidFill>
                  <a:srgbClr val="000000"/>
                </a:solidFill>
                <a:latin typeface="Lucida Sans Unicode"/>
              </a:rPr>
              <a:t>  </a:t>
            </a:r>
            <a:r>
              <a:rPr lang="it-IT" sz="2600" b="0" strike="noStrike" spc="-1" dirty="0" smtClean="0">
                <a:solidFill>
                  <a:srgbClr val="000000"/>
                </a:solidFill>
                <a:latin typeface="Lucida Sans Unicode"/>
              </a:rPr>
              <a:t>Tutti </a:t>
            </a:r>
            <a:r>
              <a:rPr lang="it-IT" sz="2600" b="0" strike="noStrike" spc="-1" dirty="0">
                <a:solidFill>
                  <a:srgbClr val="000000"/>
                </a:solidFill>
                <a:latin typeface="Lucida Sans Unicode"/>
              </a:rPr>
              <a:t>i colori di cui sopra, devono avere l’“</a:t>
            </a:r>
            <a:r>
              <a:rPr lang="it-IT" sz="2600" b="1" strike="noStrike" spc="-1" dirty="0">
                <a:solidFill>
                  <a:srgbClr val="000000"/>
                </a:solidFill>
                <a:latin typeface="Lucida Sans Unicode"/>
              </a:rPr>
              <a:t>URAJIRO</a:t>
            </a:r>
            <a:r>
              <a:rPr lang="it-IT" sz="2600" b="0" strike="noStrike" spc="-1" dirty="0">
                <a:solidFill>
                  <a:srgbClr val="000000"/>
                </a:solidFill>
                <a:latin typeface="Lucida Sans Unicode"/>
              </a:rPr>
              <a:t>”. “</a:t>
            </a:r>
            <a:r>
              <a:rPr lang="it-IT" sz="2600" b="0" strike="noStrike" spc="-1" dirty="0" err="1">
                <a:solidFill>
                  <a:srgbClr val="000000"/>
                </a:solidFill>
                <a:latin typeface="Lucida Sans Unicode"/>
              </a:rPr>
              <a:t>Urajiro</a:t>
            </a:r>
            <a:r>
              <a:rPr lang="it-IT" sz="2600" b="0" strike="noStrike" spc="-1" dirty="0">
                <a:solidFill>
                  <a:srgbClr val="000000"/>
                </a:solidFill>
                <a:latin typeface="Lucida Sans Unicode"/>
              </a:rPr>
              <a:t>” = Pelo biancastro sui lati del muso e sulle guance, sul lato inferiore della mascella e del collo, sul petto e sullo stomaco e nella parte inferiore della coda, e nella parte interna degli arti. </a:t>
            </a:r>
            <a:endParaRPr lang="it-IT" sz="2600" b="0" strike="noStrike" spc="-1" dirty="0">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laceHolder 13"/>
          <p:cNvSpPr txBox="1"/>
          <p:nvPr/>
        </p:nvSpPr>
        <p:spPr>
          <a:xfrm>
            <a:off x="548640" y="324000"/>
            <a:ext cx="10971360" cy="768600"/>
          </a:xfrm>
          <a:prstGeom prst="rect">
            <a:avLst/>
          </a:prstGeom>
          <a:noFill/>
          <a:ln w="0">
            <a:noFill/>
          </a:ln>
        </p:spPr>
        <p:txBody>
          <a:bodyPr lIns="0" tIns="45000" rIns="0" bIns="0" anchor="b">
            <a:noAutofit/>
          </a:bodyPr>
          <a:lstStyle/>
          <a:p>
            <a:pPr>
              <a:lnSpc>
                <a:spcPct val="100000"/>
              </a:lnSpc>
              <a:buNone/>
            </a:pPr>
            <a:r>
              <a:rPr lang="it-IT" sz="4800" b="0" strike="noStrike" spc="-1" dirty="0">
                <a:solidFill>
                  <a:srgbClr val="04617B"/>
                </a:solidFill>
                <a:latin typeface="Lucida Sans" pitchFamily="34" charset="0"/>
              </a:rPr>
              <a:t>Il sesamo </a:t>
            </a:r>
            <a:r>
              <a:rPr lang="it-IT" sz="4800" b="0" strike="noStrike" spc="-1" dirty="0" err="1" smtClean="0">
                <a:solidFill>
                  <a:srgbClr val="04617B"/>
                </a:solidFill>
                <a:latin typeface="Lucida Sans" pitchFamily="34" charset="0"/>
              </a:rPr>
              <a:t>agouti</a:t>
            </a:r>
            <a:r>
              <a:rPr lang="it-IT" sz="4800" b="0" strike="noStrike" spc="-1" dirty="0" smtClean="0">
                <a:solidFill>
                  <a:srgbClr val="04617B"/>
                </a:solidFill>
                <a:latin typeface="Lucida Sans" pitchFamily="34" charset="0"/>
              </a:rPr>
              <a:t> </a:t>
            </a:r>
            <a:r>
              <a:rPr lang="it-IT" sz="4800" b="0" strike="noStrike" spc="-1" dirty="0">
                <a:solidFill>
                  <a:srgbClr val="04617B"/>
                </a:solidFill>
                <a:latin typeface="Lucida Sans" pitchFamily="34" charset="0"/>
              </a:rPr>
              <a:t>- storia</a:t>
            </a:r>
            <a:endParaRPr lang="it-IT" sz="4800" b="0" strike="noStrike" spc="-1" dirty="0">
              <a:latin typeface="Lucida Sans" pitchFamily="34" charset="0"/>
            </a:endParaRPr>
          </a:p>
        </p:txBody>
      </p:sp>
      <p:sp>
        <p:nvSpPr>
          <p:cNvPr id="156" name="CasellaDiTesto 155"/>
          <p:cNvSpPr txBox="1"/>
          <p:nvPr/>
        </p:nvSpPr>
        <p:spPr>
          <a:xfrm>
            <a:off x="540000" y="1132200"/>
            <a:ext cx="11340000" cy="1279800"/>
          </a:xfrm>
          <a:prstGeom prst="rect">
            <a:avLst/>
          </a:prstGeom>
          <a:noFill/>
          <a:ln w="36000">
            <a:noFill/>
          </a:ln>
        </p:spPr>
        <p:txBody>
          <a:bodyPr lIns="90000" tIns="45000" rIns="90000" bIns="45000" anchor="t">
            <a:noAutofit/>
          </a:bodyPr>
          <a:lstStyle/>
          <a:p>
            <a:pPr algn="just">
              <a:buNone/>
            </a:pPr>
            <a:r>
              <a:rPr lang="it-IT" sz="2100" b="0" strike="noStrike" spc="-1" dirty="0">
                <a:solidFill>
                  <a:srgbClr val="000000"/>
                </a:solidFill>
                <a:latin typeface="Lucida Sans" pitchFamily="34" charset="0"/>
                <a:ea typeface="Noto Sans CJK SC"/>
              </a:rPr>
              <a:t>Come abbiamo visto sulla base degli studi più recenti il sesamo </a:t>
            </a:r>
            <a:r>
              <a:rPr lang="it-IT" sz="2100" b="0" strike="noStrike" spc="-1" dirty="0" err="1">
                <a:solidFill>
                  <a:srgbClr val="000000"/>
                </a:solidFill>
                <a:latin typeface="Lucida Sans" pitchFamily="34" charset="0"/>
              </a:rPr>
              <a:t>Aw</a:t>
            </a:r>
            <a:r>
              <a:rPr lang="it-IT" sz="2100" b="0" strike="noStrike" spc="-1" dirty="0">
                <a:solidFill>
                  <a:srgbClr val="000000"/>
                </a:solidFill>
                <a:latin typeface="Lucida Sans" pitchFamily="34" charset="0"/>
              </a:rPr>
              <a:t> sarebbe quindi correlato alla variante VP2 dei promotori ASIP questa, molto simile agli </a:t>
            </a:r>
            <a:r>
              <a:rPr lang="it-IT" sz="2100" b="0" strike="noStrike" spc="-1" dirty="0" err="1">
                <a:solidFill>
                  <a:srgbClr val="000000"/>
                </a:solidFill>
                <a:latin typeface="Lucida Sans" pitchFamily="34" charset="0"/>
              </a:rPr>
              <a:t>aplotipi</a:t>
            </a:r>
            <a:r>
              <a:rPr lang="it-IT" sz="2100" b="0" strike="noStrike" spc="-1" dirty="0">
                <a:solidFill>
                  <a:srgbClr val="000000"/>
                </a:solidFill>
                <a:latin typeface="Lucida Sans" pitchFamily="34" charset="0"/>
              </a:rPr>
              <a:t> del lupo grigio, rappresenterebbe il colore più ancestrale di tutti, risalente a oltre 2 milioni di anni fa ad un'era addirittura precedente la nascita del lupo del </a:t>
            </a:r>
            <a:r>
              <a:rPr lang="it-IT" sz="2100" b="0" strike="noStrike" spc="-1" dirty="0" smtClean="0">
                <a:solidFill>
                  <a:srgbClr val="000000"/>
                </a:solidFill>
                <a:latin typeface="Lucida Sans" pitchFamily="34" charset="0"/>
              </a:rPr>
              <a:t>Pleistocene.</a:t>
            </a:r>
          </a:p>
          <a:p>
            <a:pPr algn="just">
              <a:buNone/>
            </a:pPr>
            <a:endParaRPr lang="it-IT" sz="2100" spc="-1" dirty="0" smtClean="0">
              <a:solidFill>
                <a:srgbClr val="000000"/>
              </a:solidFill>
              <a:latin typeface="Lucida Sans" pitchFamily="34" charset="0"/>
            </a:endParaRPr>
          </a:p>
          <a:p>
            <a:pPr algn="just">
              <a:buNone/>
            </a:pPr>
            <a:endParaRPr lang="it-IT" sz="2100" b="0" strike="noStrike" spc="-1" dirty="0" smtClean="0">
              <a:solidFill>
                <a:srgbClr val="000000"/>
              </a:solidFill>
              <a:latin typeface="Lucida Sans" pitchFamily="34" charset="0"/>
            </a:endParaRPr>
          </a:p>
          <a:p>
            <a:pPr algn="just">
              <a:buNone/>
            </a:pPr>
            <a:r>
              <a:rPr lang="it-IT" sz="2100" b="0" strike="noStrike" spc="-1" dirty="0" smtClean="0">
                <a:solidFill>
                  <a:srgbClr val="000000"/>
                </a:solidFill>
                <a:latin typeface="Lucida Sans" pitchFamily="34" charset="0"/>
              </a:rPr>
              <a:t>.</a:t>
            </a:r>
            <a:endParaRPr lang="it-IT" sz="2100" b="0" strike="noStrike" spc="-1" dirty="0">
              <a:solidFill>
                <a:srgbClr val="000000"/>
              </a:solidFill>
              <a:latin typeface="Lucida Sans" pitchFamily="34" charset="0"/>
            </a:endParaRPr>
          </a:p>
        </p:txBody>
      </p:sp>
      <p:pic>
        <p:nvPicPr>
          <p:cNvPr id="157" name="Immagine 156"/>
          <p:cNvPicPr/>
          <p:nvPr/>
        </p:nvPicPr>
        <p:blipFill>
          <a:blip r:embed="rId2" cstate="print"/>
          <a:stretch/>
        </p:blipFill>
        <p:spPr>
          <a:xfrm>
            <a:off x="595274" y="2500306"/>
            <a:ext cx="5940000" cy="3619694"/>
          </a:xfrm>
          <a:prstGeom prst="rect">
            <a:avLst/>
          </a:prstGeom>
          <a:ln w="36000">
            <a:noFill/>
          </a:ln>
        </p:spPr>
      </p:pic>
      <p:sp>
        <p:nvSpPr>
          <p:cNvPr id="158" name="Ovale 157"/>
          <p:cNvSpPr/>
          <p:nvPr/>
        </p:nvSpPr>
        <p:spPr>
          <a:xfrm>
            <a:off x="1296000" y="4428000"/>
            <a:ext cx="1260000" cy="720000"/>
          </a:xfrm>
          <a:prstGeom prst="ellipse">
            <a:avLst/>
          </a:prstGeom>
          <a:solidFill>
            <a:srgbClr val="729FCF"/>
          </a:solidFill>
          <a:ln w="36000">
            <a:solidFill>
              <a:srgbClr val="3465A4"/>
            </a:solidFill>
            <a:round/>
          </a:ln>
        </p:spPr>
        <p:style>
          <a:lnRef idx="0">
            <a:scrgbClr r="0" g="0" b="0"/>
          </a:lnRef>
          <a:fillRef idx="0">
            <a:scrgbClr r="0" g="0" b="0"/>
          </a:fillRef>
          <a:effectRef idx="0">
            <a:scrgbClr r="0" g="0" b="0"/>
          </a:effectRef>
          <a:fontRef idx="minor"/>
        </p:style>
      </p:sp>
      <p:sp>
        <p:nvSpPr>
          <p:cNvPr id="159" name="CasellaDiTesto 158"/>
          <p:cNvSpPr txBox="1"/>
          <p:nvPr/>
        </p:nvSpPr>
        <p:spPr>
          <a:xfrm>
            <a:off x="6480000" y="2556000"/>
            <a:ext cx="5400000" cy="4056840"/>
          </a:xfrm>
          <a:prstGeom prst="rect">
            <a:avLst/>
          </a:prstGeom>
          <a:noFill/>
          <a:ln w="36000">
            <a:noFill/>
          </a:ln>
        </p:spPr>
        <p:txBody>
          <a:bodyPr lIns="90000" tIns="45000" rIns="90000" bIns="45000" anchor="t">
            <a:noAutofit/>
          </a:bodyPr>
          <a:lstStyle/>
          <a:p>
            <a:pPr algn="just">
              <a:buNone/>
            </a:pPr>
            <a:r>
              <a:rPr lang="it-IT" b="0" strike="noStrike" spc="-1" dirty="0">
                <a:latin typeface="Lucida Sans" pitchFamily="34" charset="0"/>
              </a:rPr>
              <a:t>Il rosso ed in maniera minore il Sesamo rosso avrebbero invece un origine molto diversa.</a:t>
            </a:r>
          </a:p>
          <a:p>
            <a:pPr algn="just">
              <a:buNone/>
            </a:pPr>
            <a:r>
              <a:rPr lang="it-IT" b="0" strike="noStrike" spc="-1" dirty="0">
                <a:latin typeface="Lucida Sans" pitchFamily="34" charset="0"/>
              </a:rPr>
              <a:t>I loro </a:t>
            </a:r>
            <a:r>
              <a:rPr lang="it-IT" b="0" strike="noStrike" spc="-1" dirty="0" err="1">
                <a:latin typeface="Lucida Sans" pitchFamily="34" charset="0"/>
              </a:rPr>
              <a:t>aplotipi</a:t>
            </a:r>
            <a:r>
              <a:rPr lang="it-IT" b="0" strike="noStrike" spc="-1" dirty="0">
                <a:latin typeface="Lucida Sans" pitchFamily="34" charset="0"/>
              </a:rPr>
              <a:t> sarebbero simili a quelli del lupo grigio artico dell’isola di </a:t>
            </a:r>
            <a:r>
              <a:rPr lang="it-IT" b="0" strike="noStrike" spc="-1" dirty="0" err="1">
                <a:latin typeface="Lucida Sans" pitchFamily="34" charset="0"/>
              </a:rPr>
              <a:t>Ellesmere</a:t>
            </a:r>
            <a:r>
              <a:rPr lang="it-IT" b="0" strike="noStrike" spc="-1" dirty="0">
                <a:latin typeface="Lucida Sans" pitchFamily="34" charset="0"/>
              </a:rPr>
              <a:t> e della Groenlandia. Queste osservazioni sembrano suggerire </a:t>
            </a:r>
            <a:r>
              <a:rPr lang="it-IT" b="0" strike="noStrike" spc="-1" dirty="0" smtClean="0">
                <a:latin typeface="Lucida Sans" pitchFamily="34" charset="0"/>
              </a:rPr>
              <a:t>comune </a:t>
            </a:r>
            <a:r>
              <a:rPr lang="it-IT" b="0" strike="noStrike" spc="-1" dirty="0">
                <a:latin typeface="Lucida Sans" pitchFamily="34" charset="0"/>
              </a:rPr>
              <a:t>per il giallo </a:t>
            </a:r>
            <a:r>
              <a:rPr lang="it-IT" spc="-1" dirty="0" smtClean="0">
                <a:latin typeface="Lucida Sans" pitchFamily="34" charset="0"/>
              </a:rPr>
              <a:t>dominante </a:t>
            </a:r>
            <a:r>
              <a:rPr lang="it-IT" spc="-1" dirty="0" err="1" smtClean="0">
                <a:latin typeface="Lucida Sans" pitchFamily="34" charset="0"/>
              </a:rPr>
              <a:t>Ay</a:t>
            </a:r>
            <a:r>
              <a:rPr lang="it-IT" spc="-1" dirty="0" smtClean="0">
                <a:latin typeface="Lucida Sans" pitchFamily="34" charset="0"/>
              </a:rPr>
              <a:t> una </a:t>
            </a:r>
            <a:r>
              <a:rPr lang="it-IT" spc="-1" dirty="0" smtClean="0">
                <a:latin typeface="Lucida Sans" pitchFamily="34" charset="0"/>
              </a:rPr>
              <a:t>antica </a:t>
            </a:r>
            <a:r>
              <a:rPr lang="it-IT" spc="-1" dirty="0" smtClean="0">
                <a:latin typeface="Lucida Sans" pitchFamily="34" charset="0"/>
              </a:rPr>
              <a:t>origine</a:t>
            </a:r>
            <a:r>
              <a:rPr lang="it-IT" b="0" strike="noStrike" spc="-1" dirty="0" smtClean="0">
                <a:latin typeface="Lucida Sans" pitchFamily="34" charset="0"/>
              </a:rPr>
              <a:t> </a:t>
            </a:r>
            <a:r>
              <a:rPr lang="it-IT" b="0" strike="noStrike" spc="-1" dirty="0">
                <a:latin typeface="Lucida Sans" pitchFamily="34" charset="0"/>
              </a:rPr>
              <a:t>nei cani e per il bianco nei lupi (che è in realtà un giallo molto diluito) e che la variante associata HCP1 rappresenti in realtà l’eredità di un canide estinto ibridatosi durante il Pleistocene con il lupo grigio, ed ipotizzato essere un progenitore comune del lupo grigio, del coyote e dei lupi di montagna Himalaiani e Tibetani</a:t>
            </a:r>
            <a:r>
              <a:rPr lang="it-IT" sz="2000" b="0" strike="noStrike" spc="-1" dirty="0">
                <a:latin typeface="Arial"/>
              </a:rPr>
              <a:t>. </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PlaceHolder 14"/>
          <p:cNvSpPr txBox="1"/>
          <p:nvPr/>
        </p:nvSpPr>
        <p:spPr>
          <a:xfrm>
            <a:off x="476640" y="576000"/>
            <a:ext cx="10971360" cy="768600"/>
          </a:xfrm>
          <a:prstGeom prst="rect">
            <a:avLst/>
          </a:prstGeom>
          <a:noFill/>
          <a:ln w="0">
            <a:noFill/>
          </a:ln>
        </p:spPr>
        <p:txBody>
          <a:bodyPr lIns="0" tIns="45000" rIns="0" bIns="0" anchor="b">
            <a:noAutofit/>
          </a:bodyPr>
          <a:lstStyle/>
          <a:p>
            <a:pPr>
              <a:lnSpc>
                <a:spcPct val="100000"/>
              </a:lnSpc>
              <a:buNone/>
            </a:pPr>
            <a:r>
              <a:rPr lang="it-IT" sz="4800" b="0" strike="noStrike" spc="-1" dirty="0">
                <a:solidFill>
                  <a:srgbClr val="04617B"/>
                </a:solidFill>
                <a:latin typeface="Calibri"/>
              </a:rPr>
              <a:t>Il </a:t>
            </a:r>
            <a:r>
              <a:rPr lang="it-IT" sz="4800" b="0" strike="noStrike" spc="-1" dirty="0">
                <a:solidFill>
                  <a:srgbClr val="04617B"/>
                </a:solidFill>
                <a:latin typeface="Lucida Sans" pitchFamily="34" charset="0"/>
              </a:rPr>
              <a:t>sesamo</a:t>
            </a:r>
            <a:r>
              <a:rPr lang="it-IT" sz="4800" b="0" strike="noStrike" spc="-1" dirty="0">
                <a:solidFill>
                  <a:srgbClr val="04617B"/>
                </a:solidFill>
                <a:latin typeface="Calibri"/>
              </a:rPr>
              <a:t> </a:t>
            </a:r>
            <a:r>
              <a:rPr lang="it-IT" sz="4800" b="0" strike="noStrike" spc="-1" dirty="0" err="1" smtClean="0">
                <a:solidFill>
                  <a:srgbClr val="04617B"/>
                </a:solidFill>
                <a:latin typeface="Calibri"/>
              </a:rPr>
              <a:t>agouti</a:t>
            </a:r>
            <a:r>
              <a:rPr lang="it-IT" sz="4800" b="0" strike="noStrike" spc="-1" dirty="0" smtClean="0">
                <a:solidFill>
                  <a:srgbClr val="04617B"/>
                </a:solidFill>
                <a:latin typeface="Calibri"/>
              </a:rPr>
              <a:t> </a:t>
            </a:r>
            <a:r>
              <a:rPr lang="it-IT" sz="4800" b="0" strike="noStrike" spc="-1" dirty="0">
                <a:solidFill>
                  <a:srgbClr val="04617B"/>
                </a:solidFill>
                <a:latin typeface="Calibri"/>
              </a:rPr>
              <a:t>- </a:t>
            </a:r>
            <a:r>
              <a:rPr lang="it-IT" sz="4800" spc="-1" dirty="0" smtClean="0">
                <a:solidFill>
                  <a:srgbClr val="04617B"/>
                </a:solidFill>
                <a:latin typeface="Calibri"/>
              </a:rPr>
              <a:t>origini</a:t>
            </a:r>
            <a:endParaRPr lang="it-IT" sz="4800" b="0" strike="noStrike" spc="-1" dirty="0">
              <a:latin typeface="Arial"/>
            </a:endParaRPr>
          </a:p>
        </p:txBody>
      </p:sp>
      <p:sp>
        <p:nvSpPr>
          <p:cNvPr id="161" name="CasellaDiTesto 160"/>
          <p:cNvSpPr txBox="1"/>
          <p:nvPr/>
        </p:nvSpPr>
        <p:spPr>
          <a:xfrm>
            <a:off x="360000" y="1342440"/>
            <a:ext cx="11340000" cy="5090040"/>
          </a:xfrm>
          <a:prstGeom prst="rect">
            <a:avLst/>
          </a:prstGeom>
          <a:noFill/>
          <a:ln w="36000">
            <a:noFill/>
          </a:ln>
        </p:spPr>
        <p:txBody>
          <a:bodyPr lIns="90000" tIns="45000" rIns="90000" bIns="45000" anchor="t">
            <a:noAutofit/>
          </a:bodyPr>
          <a:lstStyle/>
          <a:p>
            <a:pPr algn="just">
              <a:buNone/>
            </a:pPr>
            <a:r>
              <a:rPr lang="it-IT" sz="2200" spc="-1" dirty="0" smtClean="0">
                <a:latin typeface="Lucida Sans" pitchFamily="34" charset="0"/>
                <a:ea typeface="Noto Sans CJK SC"/>
              </a:rPr>
              <a:t>L’</a:t>
            </a:r>
            <a:r>
              <a:rPr lang="it-IT" sz="2200" spc="-1" dirty="0" err="1" smtClean="0">
                <a:latin typeface="Lucida Sans" pitchFamily="34" charset="0"/>
                <a:ea typeface="Noto Sans CJK SC"/>
              </a:rPr>
              <a:t>Aw</a:t>
            </a:r>
            <a:r>
              <a:rPr lang="it-IT" sz="2200" spc="-1" dirty="0" smtClean="0">
                <a:latin typeface="Lucida Sans" pitchFamily="34" charset="0"/>
                <a:ea typeface="Noto Sans CJK SC"/>
              </a:rPr>
              <a:t> è il colore tipico dell’antenato selvatico del cane domestico. Il processo di domesticazione ha portato alla nascita di colorazioni diverse tramite la presenza di mutazioni spontanee e successivamente di fissazione di tali caratteristiche. </a:t>
            </a:r>
          </a:p>
          <a:p>
            <a:pPr algn="just">
              <a:buNone/>
            </a:pPr>
            <a:r>
              <a:rPr lang="it-IT" sz="2200" spc="-1" dirty="0" smtClean="0">
                <a:latin typeface="Lucida Sans" pitchFamily="34" charset="0"/>
                <a:ea typeface="Noto Sans CJK SC"/>
              </a:rPr>
              <a:t>La presenza di tale varietà all’interno della razza </a:t>
            </a:r>
            <a:r>
              <a:rPr lang="it-IT" sz="2200" spc="-1" dirty="0" err="1" smtClean="0">
                <a:latin typeface="Lucida Sans" pitchFamily="34" charset="0"/>
                <a:ea typeface="Noto Sans CJK SC"/>
              </a:rPr>
              <a:t>Shiba</a:t>
            </a:r>
            <a:r>
              <a:rPr lang="it-IT" sz="2200" spc="-1" dirty="0" smtClean="0">
                <a:latin typeface="Lucida Sans" pitchFamily="34" charset="0"/>
                <a:ea typeface="Noto Sans CJK SC"/>
              </a:rPr>
              <a:t> ha portato a una controversia sulla sua origine.</a:t>
            </a:r>
          </a:p>
          <a:p>
            <a:pPr algn="just">
              <a:buNone/>
            </a:pPr>
            <a:r>
              <a:rPr lang="it-IT" sz="2200" spc="-1" dirty="0" smtClean="0">
                <a:latin typeface="Lucida Sans" pitchFamily="34" charset="0"/>
                <a:ea typeface="Noto Sans CJK SC"/>
              </a:rPr>
              <a:t> </a:t>
            </a:r>
          </a:p>
          <a:p>
            <a:pPr algn="just">
              <a:buFont typeface="Courier New" pitchFamily="49" charset="0"/>
              <a:buChar char="o"/>
            </a:pPr>
            <a:r>
              <a:rPr lang="it-IT" sz="2200" spc="-1" dirty="0" smtClean="0">
                <a:latin typeface="Lucida Sans" pitchFamily="34" charset="0"/>
                <a:ea typeface="Noto Sans CJK SC"/>
              </a:rPr>
              <a:t>Da una parte c’è chi sostiene che tale colore sia sempre stato presente all’interno di questa razza. </a:t>
            </a:r>
            <a:r>
              <a:rPr lang="it-IT" sz="2200" spc="-1" dirty="0" smtClean="0">
                <a:latin typeface="Lucida Sans" pitchFamily="34" charset="0"/>
                <a:ea typeface="Noto Sans CJK SC"/>
              </a:rPr>
              <a:t>Derivat</a:t>
            </a:r>
            <a:r>
              <a:rPr lang="it-IT" sz="2200" spc="-1" dirty="0" smtClean="0">
                <a:latin typeface="Lucida Sans" pitchFamily="34" charset="0"/>
                <a:ea typeface="Noto Sans CJK SC"/>
              </a:rPr>
              <a:t>o quindi da antichi cani arrivati in Giappone in epoche molto remote.</a:t>
            </a:r>
            <a:endParaRPr lang="it-IT" sz="2200" spc="-1" dirty="0" smtClean="0">
              <a:latin typeface="Lucida Sans" pitchFamily="34" charset="0"/>
              <a:ea typeface="Noto Sans CJK SC"/>
            </a:endParaRPr>
          </a:p>
          <a:p>
            <a:pPr algn="just">
              <a:buFont typeface="Courier New" pitchFamily="49" charset="0"/>
              <a:buChar char="o"/>
            </a:pPr>
            <a:r>
              <a:rPr lang="it-IT" sz="2200" spc="-1" dirty="0" smtClean="0">
                <a:latin typeface="Lucida Sans" pitchFamily="34" charset="0"/>
                <a:ea typeface="Noto Sans CJK SC"/>
              </a:rPr>
              <a:t>Dall’altra parte c’è chi sostiene che sia derivato da accoppiamenti </a:t>
            </a:r>
            <a:r>
              <a:rPr lang="it-IT" sz="2200" spc="-1" dirty="0" smtClean="0">
                <a:latin typeface="Lucida Sans" pitchFamily="34" charset="0"/>
                <a:ea typeface="Noto Sans CJK SC"/>
              </a:rPr>
              <a:t>più o meno </a:t>
            </a:r>
            <a:r>
              <a:rPr lang="it-IT" sz="2200" spc="-1" dirty="0" smtClean="0">
                <a:latin typeface="Lucida Sans" pitchFamily="34" charset="0"/>
                <a:ea typeface="Noto Sans CJK SC"/>
              </a:rPr>
              <a:t>recenti </a:t>
            </a:r>
            <a:r>
              <a:rPr lang="it-IT" sz="2200" spc="-1" dirty="0" smtClean="0">
                <a:latin typeface="Lucida Sans" pitchFamily="34" charset="0"/>
                <a:ea typeface="Noto Sans CJK SC"/>
              </a:rPr>
              <a:t>con </a:t>
            </a:r>
            <a:r>
              <a:rPr lang="it-IT" sz="2200" spc="-1" dirty="0" smtClean="0">
                <a:latin typeface="Lucida Sans" pitchFamily="34" charset="0"/>
                <a:ea typeface="Noto Sans CJK SC"/>
              </a:rPr>
              <a:t>lo </a:t>
            </a:r>
            <a:r>
              <a:rPr lang="it-IT" sz="2200" spc="-1" dirty="0" err="1" smtClean="0">
                <a:latin typeface="Lucida Sans" pitchFamily="34" charset="0"/>
                <a:ea typeface="Noto Sans CJK SC"/>
              </a:rPr>
              <a:t>Shikoku</a:t>
            </a:r>
            <a:r>
              <a:rPr lang="it-IT" sz="2200" spc="-1" dirty="0" smtClean="0">
                <a:latin typeface="Lucida Sans" pitchFamily="34" charset="0"/>
                <a:ea typeface="Noto Sans CJK SC"/>
              </a:rPr>
              <a:t>, introducendo un ALLELE esterno alla razza e con ess</a:t>
            </a:r>
            <a:r>
              <a:rPr lang="it-IT" sz="2200" spc="-1" dirty="0" smtClean="0">
                <a:latin typeface="Lucida Sans" pitchFamily="34" charset="0"/>
                <a:ea typeface="Noto Sans CJK SC"/>
              </a:rPr>
              <a:t>o caratteristiche fisiche chiaramente </a:t>
            </a:r>
            <a:r>
              <a:rPr lang="it-IT" sz="2200" spc="-1" dirty="0" err="1" smtClean="0">
                <a:latin typeface="Lucida Sans" pitchFamily="34" charset="0"/>
                <a:ea typeface="Noto Sans CJK SC"/>
              </a:rPr>
              <a:t>distinguibili*</a:t>
            </a:r>
            <a:r>
              <a:rPr lang="it-IT" sz="2200" spc="-1" dirty="0" smtClean="0">
                <a:latin typeface="Lucida Sans" pitchFamily="34" charset="0"/>
                <a:ea typeface="Noto Sans CJK SC"/>
              </a:rPr>
              <a:t>. </a:t>
            </a:r>
            <a:endParaRPr lang="it-IT" sz="2200" spc="-1" dirty="0" smtClean="0">
              <a:latin typeface="Lucida Sans" pitchFamily="34" charset="0"/>
              <a:ea typeface="Noto Sans CJK SC"/>
            </a:endParaRPr>
          </a:p>
          <a:p>
            <a:pPr algn="just">
              <a:buNone/>
            </a:pPr>
            <a:endParaRPr lang="it-IT" sz="2200" spc="-1" dirty="0" smtClean="0">
              <a:latin typeface="Lucida Sans" pitchFamily="34" charset="0"/>
              <a:ea typeface="Noto Sans CJK SC"/>
            </a:endParaRPr>
          </a:p>
          <a:p>
            <a:pPr algn="just">
              <a:buNone/>
            </a:pPr>
            <a:r>
              <a:rPr lang="it-IT" sz="2200" spc="-1" dirty="0" smtClean="0">
                <a:latin typeface="Lucida Sans" pitchFamily="34" charset="0"/>
                <a:ea typeface="Noto Sans CJK SC"/>
              </a:rPr>
              <a:t>La scienza oggi ci permette di poter arrivare alla soluzione di questa diatriba in modo tale che non rimanga solo dialettica ma che si basi su dati oggettivi e misurabili</a:t>
            </a:r>
          </a:p>
          <a:p>
            <a:pPr algn="just">
              <a:buNone/>
            </a:pPr>
            <a:endParaRPr lang="it-IT" sz="2200" b="0" strike="noStrike" spc="-1" dirty="0">
              <a:latin typeface="Arial"/>
            </a:endParaRPr>
          </a:p>
          <a:p>
            <a:pPr algn="just">
              <a:buNone/>
            </a:pPr>
            <a:r>
              <a:rPr lang="it-IT" sz="2200" b="0" strike="noStrike" spc="-1" dirty="0" smtClean="0">
                <a:latin typeface="Arial"/>
                <a:ea typeface="Noto Sans CJK SC"/>
              </a:rPr>
              <a:t> </a:t>
            </a:r>
            <a:endParaRPr lang="it-IT" sz="2200" b="0" strike="noStrike" spc="-1" dirty="0">
              <a:latin typeface="Arial"/>
            </a:endParaRPr>
          </a:p>
          <a:p>
            <a:pPr algn="just">
              <a:buNone/>
            </a:pPr>
            <a:endParaRPr lang="it-IT" sz="2200" b="0" strike="noStrike" spc="-1" dirty="0">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Immagine 161"/>
          <p:cNvPicPr/>
          <p:nvPr/>
        </p:nvPicPr>
        <p:blipFill>
          <a:blip r:embed="rId2" cstate="print"/>
          <a:stretch/>
        </p:blipFill>
        <p:spPr>
          <a:xfrm>
            <a:off x="324000" y="1980000"/>
            <a:ext cx="5616000" cy="3168000"/>
          </a:xfrm>
          <a:prstGeom prst="rect">
            <a:avLst/>
          </a:prstGeom>
          <a:ln w="36000">
            <a:noFill/>
          </a:ln>
        </p:spPr>
      </p:pic>
      <p:sp>
        <p:nvSpPr>
          <p:cNvPr id="163" name="PlaceHolder 15"/>
          <p:cNvSpPr txBox="1"/>
          <p:nvPr/>
        </p:nvSpPr>
        <p:spPr>
          <a:xfrm>
            <a:off x="540000" y="214290"/>
            <a:ext cx="10971360" cy="785818"/>
          </a:xfrm>
          <a:prstGeom prst="rect">
            <a:avLst/>
          </a:prstGeom>
          <a:noFill/>
          <a:ln w="0">
            <a:noFill/>
          </a:ln>
        </p:spPr>
        <p:txBody>
          <a:bodyPr lIns="0" tIns="45000" rIns="0" bIns="0" anchor="b">
            <a:noAutofit/>
          </a:bodyPr>
          <a:lstStyle/>
          <a:p>
            <a:pPr>
              <a:lnSpc>
                <a:spcPct val="100000"/>
              </a:lnSpc>
              <a:buNone/>
            </a:pPr>
            <a:r>
              <a:rPr lang="it-IT" sz="4800" b="0" strike="noStrike" spc="-1" dirty="0" smtClean="0">
                <a:solidFill>
                  <a:srgbClr val="04617B"/>
                </a:solidFill>
                <a:latin typeface="Calibri"/>
              </a:rPr>
              <a:t>Il </a:t>
            </a:r>
            <a:r>
              <a:rPr lang="it-IT" sz="4800" b="0" strike="noStrike" spc="-1" dirty="0" smtClean="0">
                <a:solidFill>
                  <a:srgbClr val="04617B"/>
                </a:solidFill>
                <a:latin typeface="Lucida Sans" pitchFamily="34" charset="0"/>
              </a:rPr>
              <a:t>sesamo</a:t>
            </a:r>
            <a:r>
              <a:rPr lang="it-IT" sz="4800" b="0" strike="noStrike" spc="-1" dirty="0" smtClean="0">
                <a:solidFill>
                  <a:srgbClr val="04617B"/>
                </a:solidFill>
                <a:latin typeface="Calibri"/>
              </a:rPr>
              <a:t> </a:t>
            </a:r>
            <a:r>
              <a:rPr lang="it-IT" sz="4800" b="0" strike="noStrike" spc="-1" dirty="0" err="1" smtClean="0">
                <a:solidFill>
                  <a:srgbClr val="04617B"/>
                </a:solidFill>
                <a:latin typeface="Calibri"/>
              </a:rPr>
              <a:t>agouti</a:t>
            </a:r>
            <a:r>
              <a:rPr lang="it-IT" sz="4800" b="0" strike="noStrike" spc="-1" dirty="0" smtClean="0">
                <a:solidFill>
                  <a:srgbClr val="04617B"/>
                </a:solidFill>
                <a:latin typeface="Calibri"/>
              </a:rPr>
              <a:t> </a:t>
            </a:r>
            <a:r>
              <a:rPr lang="it-IT" sz="4800" b="0" strike="noStrike" spc="-1" dirty="0">
                <a:solidFill>
                  <a:srgbClr val="04617B"/>
                </a:solidFill>
                <a:latin typeface="Calibri"/>
              </a:rPr>
              <a:t>– la ricerca</a:t>
            </a:r>
            <a:endParaRPr lang="it-IT" sz="4800" b="0" strike="noStrike" spc="-1" dirty="0">
              <a:latin typeface="Arial"/>
            </a:endParaRPr>
          </a:p>
        </p:txBody>
      </p:sp>
      <p:sp>
        <p:nvSpPr>
          <p:cNvPr id="164" name="CasellaDiTesto 163"/>
          <p:cNvSpPr txBox="1"/>
          <p:nvPr/>
        </p:nvSpPr>
        <p:spPr>
          <a:xfrm>
            <a:off x="360000" y="1000108"/>
            <a:ext cx="11379602" cy="857256"/>
          </a:xfrm>
          <a:prstGeom prst="rect">
            <a:avLst/>
          </a:prstGeom>
          <a:noFill/>
          <a:ln w="36000">
            <a:noFill/>
          </a:ln>
        </p:spPr>
        <p:txBody>
          <a:bodyPr lIns="90000" tIns="45000" rIns="90000" bIns="45000" anchor="t">
            <a:noAutofit/>
          </a:bodyPr>
          <a:lstStyle/>
          <a:p>
            <a:pPr algn="just">
              <a:buNone/>
            </a:pPr>
            <a:r>
              <a:rPr lang="it-IT" sz="2000" b="0" strike="noStrike" spc="-1" dirty="0">
                <a:latin typeface="Arial"/>
                <a:ea typeface="Noto Sans CJK SC"/>
              </a:rPr>
              <a:t>R</a:t>
            </a:r>
            <a:r>
              <a:rPr lang="it-IT" sz="2000" b="0" strike="noStrike" spc="-1" dirty="0">
                <a:latin typeface="Lucida Sans" pitchFamily="34" charset="0"/>
                <a:ea typeface="Noto Sans CJK SC"/>
              </a:rPr>
              <a:t>ecenti studi hanno indagato i rapporti </a:t>
            </a:r>
            <a:r>
              <a:rPr lang="it-IT" sz="2000" b="0" strike="noStrike" spc="-1" dirty="0" err="1">
                <a:latin typeface="Lucida Sans" pitchFamily="34" charset="0"/>
                <a:ea typeface="Noto Sans CJK SC"/>
              </a:rPr>
              <a:t>filogenentici</a:t>
            </a:r>
            <a:r>
              <a:rPr lang="it-IT" sz="2000" b="0" strike="noStrike" spc="-1" dirty="0">
                <a:latin typeface="Lucida Sans" pitchFamily="34" charset="0"/>
                <a:ea typeface="Noto Sans CJK SC"/>
              </a:rPr>
              <a:t>, ovvero i rapporti di vicinanza genetica tra le razze giapponesi ed i risultati sono riassunti nelle </a:t>
            </a:r>
            <a:r>
              <a:rPr lang="it-IT" sz="2000" b="0" strike="noStrike" spc="-1" dirty="0" smtClean="0">
                <a:latin typeface="Lucida Sans" pitchFamily="34" charset="0"/>
                <a:ea typeface="Noto Sans CJK SC"/>
              </a:rPr>
              <a:t>tabelle </a:t>
            </a:r>
            <a:r>
              <a:rPr lang="it-IT" sz="2000" b="0" strike="noStrike" spc="-1" dirty="0">
                <a:latin typeface="Lucida Sans" pitchFamily="34" charset="0"/>
                <a:ea typeface="Noto Sans CJK SC"/>
              </a:rPr>
              <a:t>seguenti</a:t>
            </a:r>
            <a:r>
              <a:rPr lang="it-IT" sz="2200" b="0" strike="noStrike" spc="-1" dirty="0">
                <a:latin typeface="Lucida Sans" pitchFamily="34" charset="0"/>
                <a:ea typeface="Noto Sans CJK SC"/>
              </a:rPr>
              <a:t>:</a:t>
            </a:r>
            <a:endParaRPr lang="it-IT" sz="2200" b="0" strike="noStrike" spc="-1" dirty="0">
              <a:latin typeface="Lucida Sans" pitchFamily="34" charset="0"/>
            </a:endParaRPr>
          </a:p>
        </p:txBody>
      </p:sp>
      <p:sp>
        <p:nvSpPr>
          <p:cNvPr id="165" name="CasellaDiTesto 164"/>
          <p:cNvSpPr txBox="1"/>
          <p:nvPr/>
        </p:nvSpPr>
        <p:spPr>
          <a:xfrm>
            <a:off x="324000" y="5205240"/>
            <a:ext cx="11556000" cy="1340280"/>
          </a:xfrm>
          <a:prstGeom prst="rect">
            <a:avLst/>
          </a:prstGeom>
          <a:noFill/>
          <a:ln w="36000">
            <a:noFill/>
          </a:ln>
        </p:spPr>
        <p:txBody>
          <a:bodyPr lIns="90000" tIns="45000" rIns="90000" bIns="45000" anchor="t">
            <a:noAutofit/>
          </a:bodyPr>
          <a:lstStyle/>
          <a:p>
            <a:pPr algn="just">
              <a:buNone/>
            </a:pPr>
            <a:r>
              <a:rPr lang="it-IT" sz="2000" b="0" strike="noStrike" spc="-1" dirty="0">
                <a:latin typeface="Lucida Sans" pitchFamily="34" charset="0"/>
                <a:ea typeface="Noto Sans CJK SC"/>
              </a:rPr>
              <a:t>Come si vede nella prima tabella che rappresenta l’analisi del DNA mitocondriale, le razze geneticamente più prossime sono </a:t>
            </a:r>
            <a:r>
              <a:rPr lang="it-IT" sz="2000" b="0" strike="noStrike" spc="-1" dirty="0" err="1">
                <a:latin typeface="Lucida Sans" pitchFamily="34" charset="0"/>
                <a:ea typeface="Noto Sans CJK SC"/>
              </a:rPr>
              <a:t>Shikoku</a:t>
            </a:r>
            <a:r>
              <a:rPr lang="it-IT" sz="2000" b="0" strike="noStrike" spc="-1" dirty="0">
                <a:latin typeface="Lucida Sans" pitchFamily="34" charset="0"/>
                <a:ea typeface="Noto Sans CJK SC"/>
              </a:rPr>
              <a:t> e </a:t>
            </a:r>
            <a:r>
              <a:rPr lang="it-IT" sz="2000" b="0" strike="noStrike" spc="-1" dirty="0" err="1">
                <a:latin typeface="Lucida Sans" pitchFamily="34" charset="0"/>
                <a:ea typeface="Noto Sans CJK SC"/>
              </a:rPr>
              <a:t>Kai</a:t>
            </a:r>
            <a:r>
              <a:rPr lang="it-IT" sz="2000" b="0" strike="noStrike" spc="-1" dirty="0">
                <a:latin typeface="Lucida Sans" pitchFamily="34" charset="0"/>
                <a:ea typeface="Noto Sans CJK SC"/>
              </a:rPr>
              <a:t> mentre le più lontane sono </a:t>
            </a:r>
            <a:r>
              <a:rPr lang="it-IT" sz="2000" b="0" strike="noStrike" spc="-1" dirty="0" err="1">
                <a:latin typeface="Lucida Sans" pitchFamily="34" charset="0"/>
                <a:ea typeface="Noto Sans CJK SC"/>
              </a:rPr>
              <a:t>Shiba</a:t>
            </a:r>
            <a:r>
              <a:rPr lang="it-IT" sz="2000" b="0" strike="noStrike" spc="-1" dirty="0">
                <a:latin typeface="Lucida Sans" pitchFamily="34" charset="0"/>
                <a:ea typeface="Noto Sans CJK SC"/>
              </a:rPr>
              <a:t> ed </a:t>
            </a:r>
            <a:r>
              <a:rPr lang="it-IT" sz="2000" b="0" strike="noStrike" spc="-1" dirty="0" err="1">
                <a:latin typeface="Lucida Sans" pitchFamily="34" charset="0"/>
                <a:ea typeface="Noto Sans CJK SC"/>
              </a:rPr>
              <a:t>Akita</a:t>
            </a:r>
            <a:r>
              <a:rPr lang="it-IT" sz="2000" b="0" strike="noStrike" spc="-1" dirty="0">
                <a:latin typeface="Lucida Sans" pitchFamily="34" charset="0"/>
                <a:ea typeface="Noto Sans CJK SC"/>
              </a:rPr>
              <a:t>, nella seconda fatta sul DNA nucleare le più lontane sono </a:t>
            </a:r>
            <a:r>
              <a:rPr lang="it-IT" sz="2000" b="0" strike="noStrike" spc="-1" dirty="0" err="1">
                <a:latin typeface="Lucida Sans" pitchFamily="34" charset="0"/>
                <a:ea typeface="Noto Sans CJK SC"/>
              </a:rPr>
              <a:t>Shikoku</a:t>
            </a:r>
            <a:r>
              <a:rPr lang="it-IT" sz="2000" b="0" strike="noStrike" spc="-1" dirty="0">
                <a:latin typeface="Lucida Sans" pitchFamily="34" charset="0"/>
                <a:ea typeface="Noto Sans CJK SC"/>
              </a:rPr>
              <a:t> and Hokkaido le più vicine sono </a:t>
            </a:r>
            <a:r>
              <a:rPr lang="it-IT" sz="2000" b="0" strike="noStrike" spc="-1" dirty="0" err="1">
                <a:latin typeface="Lucida Sans" pitchFamily="34" charset="0"/>
                <a:ea typeface="Noto Sans CJK SC"/>
              </a:rPr>
              <a:t>Shiba</a:t>
            </a:r>
            <a:r>
              <a:rPr lang="it-IT" sz="2000" b="0" strike="noStrike" spc="-1" dirty="0">
                <a:latin typeface="Lucida Sans" pitchFamily="34" charset="0"/>
                <a:ea typeface="Noto Sans CJK SC"/>
              </a:rPr>
              <a:t> e </a:t>
            </a:r>
            <a:r>
              <a:rPr lang="it-IT" sz="2000" b="0" strike="noStrike" spc="-1" dirty="0" err="1">
                <a:latin typeface="Lucida Sans" pitchFamily="34" charset="0"/>
                <a:ea typeface="Noto Sans CJK SC"/>
              </a:rPr>
              <a:t>Kai</a:t>
            </a:r>
            <a:r>
              <a:rPr lang="it-IT" sz="2000" b="0" strike="noStrike" spc="-1" dirty="0">
                <a:latin typeface="Lucida Sans" pitchFamily="34" charset="0"/>
                <a:ea typeface="Noto Sans CJK SC"/>
              </a:rPr>
              <a:t> in ogni caso </a:t>
            </a:r>
            <a:r>
              <a:rPr lang="it-IT" sz="2000" b="0" strike="noStrike" spc="-1" dirty="0" err="1">
                <a:latin typeface="Lucida Sans" pitchFamily="34" charset="0"/>
                <a:ea typeface="Noto Sans CJK SC"/>
              </a:rPr>
              <a:t>Shiba</a:t>
            </a:r>
            <a:r>
              <a:rPr lang="it-IT" sz="2000" b="0" strike="noStrike" spc="-1" dirty="0">
                <a:latin typeface="Lucida Sans" pitchFamily="34" charset="0"/>
                <a:ea typeface="Noto Sans CJK SC"/>
              </a:rPr>
              <a:t> e </a:t>
            </a:r>
            <a:r>
              <a:rPr lang="it-IT" sz="2000" b="0" strike="noStrike" spc="-1" dirty="0" err="1">
                <a:latin typeface="Lucida Sans" pitchFamily="34" charset="0"/>
                <a:ea typeface="Noto Sans CJK SC"/>
              </a:rPr>
              <a:t>Shikoku</a:t>
            </a:r>
            <a:r>
              <a:rPr lang="it-IT" sz="2000" b="0" strike="noStrike" spc="-1" dirty="0">
                <a:latin typeface="Lucida Sans" pitchFamily="34" charset="0"/>
                <a:ea typeface="Noto Sans CJK SC"/>
              </a:rPr>
              <a:t> sono sempre ben distinti.</a:t>
            </a:r>
            <a:endParaRPr lang="it-IT" sz="2000" b="0" strike="noStrike" spc="-1" dirty="0">
              <a:latin typeface="Lucida Sans" pitchFamily="34" charset="0"/>
            </a:endParaRPr>
          </a:p>
        </p:txBody>
      </p:sp>
      <p:pic>
        <p:nvPicPr>
          <p:cNvPr id="166" name="Immagine 165"/>
          <p:cNvPicPr/>
          <p:nvPr/>
        </p:nvPicPr>
        <p:blipFill>
          <a:blip r:embed="rId3" cstate="print"/>
          <a:stretch/>
        </p:blipFill>
        <p:spPr>
          <a:xfrm>
            <a:off x="5940000" y="2160000"/>
            <a:ext cx="5940000" cy="2952000"/>
          </a:xfrm>
          <a:prstGeom prst="rect">
            <a:avLst/>
          </a:prstGeom>
          <a:ln w="36000">
            <a:noFill/>
          </a:ln>
        </p:spPr>
      </p:pic>
      <p:cxnSp>
        <p:nvCxnSpPr>
          <p:cNvPr id="167" name="Connettore 1 166"/>
          <p:cNvCxnSpPr/>
          <p:nvPr/>
        </p:nvCxnSpPr>
        <p:spPr>
          <a:xfrm>
            <a:off x="0" y="0"/>
            <a:ext cx="360" cy="360"/>
          </a:xfrm>
          <a:prstGeom prst="line">
            <a:avLst/>
          </a:prstGeom>
          <a:ln w="36000">
            <a:solidFill>
              <a:srgbClr val="3465A4"/>
            </a:solidFill>
            <a:round/>
            <a:tailEnd type="triangle" w="med" len="med"/>
          </a:ln>
        </p:spPr>
      </p:cxnSp>
      <p:cxnSp>
        <p:nvCxnSpPr>
          <p:cNvPr id="168" name="Connettore 1 167"/>
          <p:cNvCxnSpPr/>
          <p:nvPr/>
        </p:nvCxnSpPr>
        <p:spPr>
          <a:xfrm>
            <a:off x="0" y="0"/>
            <a:ext cx="360" cy="360"/>
          </a:xfrm>
          <a:prstGeom prst="line">
            <a:avLst/>
          </a:prstGeom>
          <a:ln w="36000">
            <a:solidFill>
              <a:srgbClr val="3465A4"/>
            </a:solidFill>
            <a:round/>
          </a:ln>
        </p:spPr>
      </p:cxnSp>
      <p:sp>
        <p:nvSpPr>
          <p:cNvPr id="169" name="Connettore 1 168"/>
          <p:cNvSpPr/>
          <p:nvPr/>
        </p:nvSpPr>
        <p:spPr>
          <a:xfrm flipH="1">
            <a:off x="4752000" y="4860000"/>
            <a:ext cx="720000" cy="0"/>
          </a:xfrm>
          <a:prstGeom prst="line">
            <a:avLst/>
          </a:prstGeom>
          <a:ln w="36000">
            <a:solidFill>
              <a:srgbClr val="3465A4"/>
            </a:solidFill>
            <a:round/>
            <a:tailEnd type="triangle" w="med" len="med"/>
          </a:ln>
        </p:spPr>
        <p:style>
          <a:lnRef idx="0">
            <a:scrgbClr r="0" g="0" b="0"/>
          </a:lnRef>
          <a:fillRef idx="0">
            <a:scrgbClr r="0" g="0" b="0"/>
          </a:fillRef>
          <a:effectRef idx="0">
            <a:scrgbClr r="0" g="0" b="0"/>
          </a:effectRef>
          <a:fontRef idx="minor"/>
        </p:style>
      </p:sp>
      <p:sp>
        <p:nvSpPr>
          <p:cNvPr id="170" name="Connettore 1 169"/>
          <p:cNvSpPr/>
          <p:nvPr/>
        </p:nvSpPr>
        <p:spPr>
          <a:xfrm flipH="1">
            <a:off x="10980000" y="4860000"/>
            <a:ext cx="900000" cy="0"/>
          </a:xfrm>
          <a:prstGeom prst="line">
            <a:avLst/>
          </a:prstGeom>
          <a:ln w="36000">
            <a:solidFill>
              <a:srgbClr val="3465A4"/>
            </a:solidFill>
            <a:round/>
            <a:tail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PlaceHolder 16"/>
          <p:cNvSpPr txBox="1"/>
          <p:nvPr/>
        </p:nvSpPr>
        <p:spPr>
          <a:xfrm>
            <a:off x="440640" y="324000"/>
            <a:ext cx="10971360" cy="768600"/>
          </a:xfrm>
          <a:prstGeom prst="rect">
            <a:avLst/>
          </a:prstGeom>
          <a:noFill/>
          <a:ln w="0">
            <a:noFill/>
          </a:ln>
        </p:spPr>
        <p:txBody>
          <a:bodyPr lIns="0" tIns="45000" rIns="0" bIns="0" anchor="b">
            <a:noAutofit/>
          </a:bodyPr>
          <a:lstStyle/>
          <a:p>
            <a:pPr>
              <a:lnSpc>
                <a:spcPct val="100000"/>
              </a:lnSpc>
              <a:buNone/>
            </a:pPr>
            <a:r>
              <a:rPr lang="it-IT" sz="4800" b="0" strike="noStrike" spc="-1" dirty="0">
                <a:solidFill>
                  <a:srgbClr val="04617B"/>
                </a:solidFill>
                <a:latin typeface="Lucida Sans" pitchFamily="34" charset="0"/>
              </a:rPr>
              <a:t>Il sesamo </a:t>
            </a:r>
            <a:r>
              <a:rPr lang="it-IT" sz="4800" b="0" strike="noStrike" spc="-1" dirty="0" err="1" smtClean="0">
                <a:solidFill>
                  <a:srgbClr val="04617B"/>
                </a:solidFill>
                <a:latin typeface="Lucida Sans" pitchFamily="34" charset="0"/>
              </a:rPr>
              <a:t>agouti</a:t>
            </a:r>
            <a:r>
              <a:rPr lang="it-IT" sz="4800" b="0" strike="noStrike" spc="-1" dirty="0" smtClean="0">
                <a:solidFill>
                  <a:srgbClr val="04617B"/>
                </a:solidFill>
                <a:latin typeface="Lucida Sans" pitchFamily="34" charset="0"/>
              </a:rPr>
              <a:t> </a:t>
            </a:r>
            <a:r>
              <a:rPr lang="it-IT" sz="4800" b="0" strike="noStrike" spc="-1" dirty="0">
                <a:solidFill>
                  <a:srgbClr val="04617B"/>
                </a:solidFill>
                <a:latin typeface="Lucida Sans" pitchFamily="34" charset="0"/>
              </a:rPr>
              <a:t>– le conclusioni </a:t>
            </a:r>
            <a:endParaRPr lang="it-IT" sz="4800" b="0" strike="noStrike" spc="-1" dirty="0">
              <a:latin typeface="Lucida Sans" pitchFamily="34" charset="0"/>
            </a:endParaRPr>
          </a:p>
        </p:txBody>
      </p:sp>
      <p:sp>
        <p:nvSpPr>
          <p:cNvPr id="172" name="CasellaDiTesto 171"/>
          <p:cNvSpPr txBox="1"/>
          <p:nvPr/>
        </p:nvSpPr>
        <p:spPr>
          <a:xfrm>
            <a:off x="360000" y="1142984"/>
            <a:ext cx="11160000" cy="5207056"/>
          </a:xfrm>
          <a:prstGeom prst="rect">
            <a:avLst/>
          </a:prstGeom>
          <a:noFill/>
          <a:ln w="36000">
            <a:noFill/>
          </a:ln>
        </p:spPr>
        <p:txBody>
          <a:bodyPr lIns="90000" tIns="45000" rIns="90000" bIns="45000" anchor="t">
            <a:noAutofit/>
          </a:bodyPr>
          <a:lstStyle/>
          <a:p>
            <a:pPr algn="just">
              <a:buNone/>
            </a:pPr>
            <a:r>
              <a:rPr lang="it-IT" sz="2200" b="0" strike="noStrike" spc="-1" dirty="0">
                <a:latin typeface="Lucida Sans" pitchFamily="34" charset="0"/>
                <a:ea typeface="Noto Sans CJK SC"/>
              </a:rPr>
              <a:t>La poca distanza genetica trovata tra </a:t>
            </a:r>
            <a:r>
              <a:rPr lang="it-IT" sz="2200" b="0" strike="noStrike" spc="-1" dirty="0" err="1">
                <a:latin typeface="Lucida Sans" pitchFamily="34" charset="0"/>
                <a:ea typeface="Noto Sans CJK SC"/>
              </a:rPr>
              <a:t>Shiba</a:t>
            </a:r>
            <a:r>
              <a:rPr lang="it-IT" sz="2200" b="0" strike="noStrike" spc="-1" dirty="0">
                <a:latin typeface="Lucida Sans" pitchFamily="34" charset="0"/>
                <a:ea typeface="Noto Sans CJK SC"/>
              </a:rPr>
              <a:t> e </a:t>
            </a:r>
            <a:r>
              <a:rPr lang="it-IT" sz="2200" b="0" strike="noStrike" spc="-1" dirty="0" err="1">
                <a:latin typeface="Lucida Sans" pitchFamily="34" charset="0"/>
                <a:ea typeface="Noto Sans CJK SC"/>
              </a:rPr>
              <a:t>Kai</a:t>
            </a:r>
            <a:r>
              <a:rPr lang="it-IT" sz="2200" b="0" strike="noStrike" spc="-1" dirty="0">
                <a:latin typeface="Lucida Sans" pitchFamily="34" charset="0"/>
                <a:ea typeface="Noto Sans CJK SC"/>
              </a:rPr>
              <a:t> potrebbe risultare dalla vicinanza delle regioni di origine, la prefettura di </a:t>
            </a:r>
            <a:r>
              <a:rPr lang="it-IT" sz="2200" b="0" strike="noStrike" spc="-1" dirty="0" err="1">
                <a:latin typeface="Lucida Sans" pitchFamily="34" charset="0"/>
                <a:ea typeface="Noto Sans CJK SC"/>
              </a:rPr>
              <a:t>Gifu</a:t>
            </a:r>
            <a:r>
              <a:rPr lang="it-IT" sz="2200" b="0" strike="noStrike" spc="-1" dirty="0">
                <a:latin typeface="Lucida Sans" pitchFamily="34" charset="0"/>
                <a:ea typeface="Noto Sans CJK SC"/>
              </a:rPr>
              <a:t> e Nagano (</a:t>
            </a:r>
            <a:r>
              <a:rPr lang="it-IT" sz="2200" b="0" strike="noStrike" spc="-1" dirty="0" err="1">
                <a:latin typeface="Lucida Sans" pitchFamily="34" charset="0"/>
                <a:ea typeface="Noto Sans CJK SC"/>
              </a:rPr>
              <a:t>Shiba</a:t>
            </a:r>
            <a:r>
              <a:rPr lang="it-IT" sz="2200" b="0" strike="noStrike" spc="-1" dirty="0">
                <a:latin typeface="Lucida Sans" pitchFamily="34" charset="0"/>
                <a:ea typeface="Noto Sans CJK SC"/>
              </a:rPr>
              <a:t>) e la prefettura di </a:t>
            </a:r>
            <a:r>
              <a:rPr lang="it-IT" sz="2200" b="0" strike="noStrike" spc="-1" dirty="0" err="1">
                <a:latin typeface="Lucida Sans" pitchFamily="34" charset="0"/>
                <a:ea typeface="Noto Sans CJK SC"/>
              </a:rPr>
              <a:t>Yamanashi</a:t>
            </a:r>
            <a:r>
              <a:rPr lang="it-IT" sz="2200" b="0" strike="noStrike" spc="-1" dirty="0">
                <a:latin typeface="Lucida Sans" pitchFamily="34" charset="0"/>
                <a:ea typeface="Noto Sans CJK SC"/>
              </a:rPr>
              <a:t> (</a:t>
            </a:r>
            <a:r>
              <a:rPr lang="it-IT" sz="2200" b="0" strike="noStrike" spc="-1" dirty="0" err="1">
                <a:latin typeface="Lucida Sans" pitchFamily="34" charset="0"/>
                <a:ea typeface="Noto Sans CJK SC"/>
              </a:rPr>
              <a:t>Kai</a:t>
            </a:r>
            <a:r>
              <a:rPr lang="it-IT" sz="2200" b="0" strike="noStrike" spc="-1" dirty="0">
                <a:latin typeface="Lucida Sans" pitchFamily="34" charset="0"/>
                <a:ea typeface="Noto Sans CJK SC"/>
              </a:rPr>
              <a:t>), così come la maggior distanza genetica tra il </a:t>
            </a:r>
            <a:r>
              <a:rPr lang="it-IT" sz="2200" b="0" strike="noStrike" spc="-1" dirty="0" err="1">
                <a:latin typeface="Lucida Sans" pitchFamily="34" charset="0"/>
                <a:ea typeface="Noto Sans CJK SC"/>
              </a:rPr>
              <a:t>Kai</a:t>
            </a:r>
            <a:r>
              <a:rPr lang="it-IT" sz="2200" b="0" strike="noStrike" spc="-1" dirty="0">
                <a:latin typeface="Lucida Sans" pitchFamily="34" charset="0"/>
                <a:ea typeface="Noto Sans CJK SC"/>
              </a:rPr>
              <a:t> e l’Hokkaido, originario appunto  dell'omonima isola.</a:t>
            </a:r>
            <a:endParaRPr lang="it-IT" sz="2200" b="0" strike="noStrike" spc="-1" dirty="0">
              <a:latin typeface="Lucida Sans" pitchFamily="34" charset="0"/>
            </a:endParaRPr>
          </a:p>
          <a:p>
            <a:pPr algn="just">
              <a:lnSpc>
                <a:spcPct val="100000"/>
              </a:lnSpc>
              <a:buNone/>
            </a:pPr>
            <a:r>
              <a:rPr lang="it-IT" sz="2200" b="0" strike="noStrike" spc="-1" dirty="0">
                <a:latin typeface="Lucida Sans" pitchFamily="34" charset="0"/>
                <a:ea typeface="Noto Sans CJK SC"/>
              </a:rPr>
              <a:t>I profili genetici di tutti i cani oggetto di studio sono poi stati confrontati tra loro e si è stimato il numero più probabile di gruppi genetici di appartenenza.</a:t>
            </a:r>
            <a:endParaRPr lang="it-IT" sz="2200" b="0" strike="noStrike" spc="-1" dirty="0">
              <a:latin typeface="Lucida Sans" pitchFamily="34" charset="0"/>
            </a:endParaRPr>
          </a:p>
          <a:p>
            <a:pPr algn="just">
              <a:lnSpc>
                <a:spcPct val="100000"/>
              </a:lnSpc>
              <a:buNone/>
            </a:pPr>
            <a:r>
              <a:rPr lang="it-IT" sz="2200" b="0" strike="noStrike" spc="-1" dirty="0">
                <a:latin typeface="Lucida Sans" pitchFamily="34" charset="0"/>
                <a:ea typeface="Noto Sans CJK SC"/>
              </a:rPr>
              <a:t>I risultati hanno dimostrato che le sei razze oggetto di studio rientrano in soli quattro gruppi genetici, ma solo due corrisponderebbero ad una precisa razza, Hokkaido e </a:t>
            </a:r>
            <a:r>
              <a:rPr lang="it-IT" sz="2200" b="0" strike="noStrike" spc="-1" dirty="0" err="1">
                <a:latin typeface="Lucida Sans" pitchFamily="34" charset="0"/>
                <a:ea typeface="Noto Sans CJK SC"/>
              </a:rPr>
              <a:t>Shikoku</a:t>
            </a:r>
            <a:r>
              <a:rPr lang="it-IT" sz="2200" b="0" strike="noStrike" spc="-1" dirty="0">
                <a:latin typeface="Lucida Sans" pitchFamily="34" charset="0"/>
                <a:ea typeface="Noto Sans CJK SC"/>
              </a:rPr>
              <a:t>. </a:t>
            </a:r>
            <a:endParaRPr lang="it-IT" sz="2200" b="0" strike="noStrike" spc="-1" dirty="0">
              <a:latin typeface="Lucida Sans" pitchFamily="34" charset="0"/>
            </a:endParaRPr>
          </a:p>
          <a:p>
            <a:pPr algn="just">
              <a:lnSpc>
                <a:spcPct val="100000"/>
              </a:lnSpc>
              <a:buNone/>
            </a:pPr>
            <a:r>
              <a:rPr lang="it-IT" sz="2200" b="0" strike="noStrike" spc="-1" dirty="0">
                <a:latin typeface="Lucida Sans" pitchFamily="34" charset="0"/>
                <a:ea typeface="Noto Sans CJK SC"/>
              </a:rPr>
              <a:t>Gli individui appartenenti alle altre razze pur avendo genotipi diversi, non sono più distinguibili per razza - </a:t>
            </a:r>
            <a:r>
              <a:rPr lang="it-IT" sz="2200" b="1" strike="noStrike" spc="-1" dirty="0">
                <a:latin typeface="Lucida Sans" pitchFamily="34" charset="0"/>
                <a:ea typeface="Noto Sans CJK SC"/>
              </a:rPr>
              <a:t>i loro genotipi rappresentano due soli gruppi genetici </a:t>
            </a:r>
            <a:r>
              <a:rPr lang="it-IT" sz="2200" b="0" strike="noStrike" spc="-1" dirty="0">
                <a:latin typeface="Lucida Sans" pitchFamily="34" charset="0"/>
                <a:ea typeface="Noto Sans CJK SC"/>
              </a:rPr>
              <a:t>-</a:t>
            </a:r>
            <a:endParaRPr lang="it-IT" sz="2200" b="0" strike="noStrike" spc="-1" dirty="0">
              <a:latin typeface="Lucida Sans" pitchFamily="34" charset="0"/>
            </a:endParaRPr>
          </a:p>
          <a:p>
            <a:pPr algn="just">
              <a:lnSpc>
                <a:spcPct val="100000"/>
              </a:lnSpc>
              <a:buNone/>
            </a:pPr>
            <a:endParaRPr lang="it-IT" sz="2200" b="0" strike="noStrike" spc="-1" dirty="0">
              <a:latin typeface="Lucida Sans" pitchFamily="34" charset="0"/>
            </a:endParaRPr>
          </a:p>
          <a:p>
            <a:pPr algn="ctr">
              <a:lnSpc>
                <a:spcPct val="100000"/>
              </a:lnSpc>
              <a:buNone/>
            </a:pPr>
            <a:r>
              <a:rPr lang="it-IT" sz="2200" b="1" strike="noStrike" spc="-1" dirty="0">
                <a:latin typeface="Lucida Sans" pitchFamily="34" charset="0"/>
                <a:ea typeface="Noto Sans CJK SC"/>
              </a:rPr>
              <a:t>“</a:t>
            </a:r>
            <a:r>
              <a:rPr lang="it-IT" sz="2200" b="1" strike="noStrike" spc="-1" dirty="0" err="1">
                <a:latin typeface="Lucida Sans" pitchFamily="34" charset="0"/>
                <a:ea typeface="Noto Sans CJK SC"/>
              </a:rPr>
              <a:t>Shikoku</a:t>
            </a:r>
            <a:r>
              <a:rPr lang="it-IT" sz="2200" b="1" strike="noStrike" spc="-1" dirty="0">
                <a:latin typeface="Lucida Sans" pitchFamily="34" charset="0"/>
                <a:ea typeface="Noto Sans CJK SC"/>
              </a:rPr>
              <a:t> e Hokkaido sono le razze più omogenee e più diverse tra quelle confrontate, mentre le altre non sarebbero distinguibili rientrando in un unico gruppo genetico”.</a:t>
            </a:r>
            <a:endParaRPr lang="it-IT" sz="2200" b="0" strike="noStrike" spc="-1" dirty="0">
              <a:latin typeface="Lucida Sans" pitchFamily="34" charset="0"/>
            </a:endParaRPr>
          </a:p>
          <a:p>
            <a:pPr algn="just">
              <a:buNone/>
            </a:pPr>
            <a:endParaRPr lang="it-IT" sz="2200" b="0" strike="noStrike" spc="-1" dirty="0">
              <a:latin typeface="Arial"/>
            </a:endParaRPr>
          </a:p>
        </p:txBody>
      </p:sp>
      <p:cxnSp>
        <p:nvCxnSpPr>
          <p:cNvPr id="173" name="Connettore 1 172"/>
          <p:cNvCxnSpPr/>
          <p:nvPr/>
        </p:nvCxnSpPr>
        <p:spPr>
          <a:xfrm>
            <a:off x="0" y="0"/>
            <a:ext cx="360" cy="360"/>
          </a:xfrm>
          <a:prstGeom prst="line">
            <a:avLst/>
          </a:prstGeom>
          <a:ln w="36000">
            <a:solidFill>
              <a:srgbClr val="3465A4"/>
            </a:solidFill>
            <a:round/>
            <a:tailEnd type="triangle" w="med" len="med"/>
          </a:ln>
        </p:spPr>
      </p:cxnSp>
      <p:cxnSp>
        <p:nvCxnSpPr>
          <p:cNvPr id="174" name="Connettore 1 173"/>
          <p:cNvCxnSpPr/>
          <p:nvPr/>
        </p:nvCxnSpPr>
        <p:spPr>
          <a:xfrm>
            <a:off x="0" y="0"/>
            <a:ext cx="360" cy="360"/>
          </a:xfrm>
          <a:prstGeom prst="line">
            <a:avLst/>
          </a:prstGeom>
          <a:ln w="36000">
            <a:solidFill>
              <a:srgbClr val="3465A4"/>
            </a:solidFill>
            <a:round/>
          </a:ln>
        </p:spPr>
      </p:cxn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400" spc="-1" dirty="0" smtClean="0">
                <a:solidFill>
                  <a:srgbClr val="04617B"/>
                </a:solidFill>
                <a:latin typeface="Lucida Sans" pitchFamily="34" charset="0"/>
              </a:rPr>
              <a:t>Cerchiamo di capire il motivo</a:t>
            </a:r>
            <a:endParaRPr lang="it-IT" sz="4400" dirty="0">
              <a:latin typeface="Lucida Sans" pitchFamily="34" charset="0"/>
            </a:endParaRPr>
          </a:p>
        </p:txBody>
      </p:sp>
      <p:pic>
        <p:nvPicPr>
          <p:cNvPr id="2050" name="Picture 2" descr="C:\Users\Luca\Desktop\shiba e akita\337064780_238206855328237_2050151468608484110_n.jpg"/>
          <p:cNvPicPr>
            <a:picLocks noChangeAspect="1" noChangeArrowheads="1"/>
          </p:cNvPicPr>
          <p:nvPr/>
        </p:nvPicPr>
        <p:blipFill>
          <a:blip r:embed="rId2" cstate="print"/>
          <a:srcRect/>
          <a:stretch>
            <a:fillRect/>
          </a:stretch>
        </p:blipFill>
        <p:spPr bwMode="auto">
          <a:xfrm>
            <a:off x="3309918" y="1714488"/>
            <a:ext cx="4413310" cy="4429156"/>
          </a:xfrm>
          <a:prstGeom prst="rect">
            <a:avLst/>
          </a:prstGeom>
          <a:ln w="127000" cap="sq">
            <a:solidFill>
              <a:schemeClr val="bg2">
                <a:lumMod val="25000"/>
              </a:schemeClr>
            </a:solidFill>
            <a:miter lim="800000"/>
          </a:ln>
          <a:effectLst>
            <a:outerShdw blurRad="57150" dist="50800" dir="2700000" algn="tl" rotWithShape="0">
              <a:srgbClr val="000000">
                <a:alpha val="4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800" spc="-1" dirty="0">
                <a:solidFill>
                  <a:srgbClr val="04617B"/>
                </a:solidFill>
                <a:latin typeface="Calibri"/>
              </a:rPr>
              <a:t> </a:t>
            </a:r>
            <a:r>
              <a:rPr lang="it-IT" sz="4800" spc="-1" dirty="0" smtClean="0">
                <a:solidFill>
                  <a:srgbClr val="04617B"/>
                </a:solidFill>
                <a:latin typeface="Calibri"/>
              </a:rPr>
              <a:t>                         </a:t>
            </a:r>
            <a:r>
              <a:rPr lang="it-IT" sz="4800" spc="-1" dirty="0">
                <a:solidFill>
                  <a:srgbClr val="04617B"/>
                </a:solidFill>
                <a:latin typeface="Lucida Sans" pitchFamily="34" charset="0"/>
              </a:rPr>
              <a:t>P</a:t>
            </a:r>
            <a:r>
              <a:rPr lang="it-IT" sz="4800" b="0" strike="noStrike" spc="-1" dirty="0" smtClean="0">
                <a:solidFill>
                  <a:srgbClr val="04617B"/>
                </a:solidFill>
                <a:latin typeface="Lucida Sans" pitchFamily="34" charset="0"/>
              </a:rPr>
              <a:t>roposta</a:t>
            </a:r>
            <a:endParaRPr lang="it-IT" sz="4800" dirty="0">
              <a:latin typeface="Lucida Sans" pitchFamily="34" charset="0"/>
            </a:endParaRPr>
          </a:p>
        </p:txBody>
      </p:sp>
      <p:sp>
        <p:nvSpPr>
          <p:cNvPr id="3" name="Sottotitolo 2"/>
          <p:cNvSpPr>
            <a:spLocks noGrp="1"/>
          </p:cNvSpPr>
          <p:nvPr>
            <p:ph type="subTitle"/>
          </p:nvPr>
        </p:nvSpPr>
        <p:spPr>
          <a:xfrm>
            <a:off x="523836" y="1643050"/>
            <a:ext cx="11258192" cy="2928958"/>
          </a:xfrm>
        </p:spPr>
        <p:txBody>
          <a:bodyPr/>
          <a:lstStyle/>
          <a:p>
            <a:r>
              <a:rPr lang="it-IT" sz="2400" dirty="0" smtClean="0">
                <a:latin typeface="Lucida Sans" pitchFamily="34" charset="0"/>
              </a:rPr>
              <a:t>Lo studio riportato precedentemente potrebbe essere ingrato introducendo </a:t>
            </a:r>
            <a:r>
              <a:rPr lang="it-IT" sz="2400" dirty="0">
                <a:latin typeface="Lucida Sans" pitchFamily="34" charset="0"/>
              </a:rPr>
              <a:t>n</a:t>
            </a:r>
            <a:r>
              <a:rPr lang="it-IT" sz="2400" dirty="0" smtClean="0">
                <a:latin typeface="Lucida Sans" pitchFamily="34" charset="0"/>
              </a:rPr>
              <a:t>el campionamento i colori dei soggetti appartenenti alla razza </a:t>
            </a:r>
            <a:r>
              <a:rPr lang="it-IT" sz="2400" dirty="0" err="1" smtClean="0">
                <a:latin typeface="Lucida Sans" pitchFamily="34" charset="0"/>
              </a:rPr>
              <a:t>Shiba</a:t>
            </a:r>
            <a:r>
              <a:rPr lang="it-IT" sz="2400" dirty="0" smtClean="0">
                <a:latin typeface="Lucida Sans" pitchFamily="34" charset="0"/>
              </a:rPr>
              <a:t>.</a:t>
            </a:r>
          </a:p>
          <a:p>
            <a:endParaRPr lang="it-IT" sz="2400" dirty="0" smtClean="0">
              <a:latin typeface="Lucida Sans" pitchFamily="34" charset="0"/>
            </a:endParaRPr>
          </a:p>
          <a:p>
            <a:r>
              <a:rPr lang="it-IT" sz="2400" dirty="0">
                <a:latin typeface="Lucida Sans" pitchFamily="34" charset="0"/>
              </a:rPr>
              <a:t>D</a:t>
            </a:r>
            <a:r>
              <a:rPr lang="it-IT" sz="2400" dirty="0" smtClean="0">
                <a:latin typeface="Lucida Sans" pitchFamily="34" charset="0"/>
              </a:rPr>
              <a:t>ividendo la popolazione della razza sulla base del colore del pelo avremo principalmente 3 gruppi (rosso, sesamo e nero focato). </a:t>
            </a:r>
          </a:p>
          <a:p>
            <a:endParaRPr lang="it-IT" sz="2400" dirty="0" smtClean="0">
              <a:latin typeface="Lucida Sans" pitchFamily="34" charset="0"/>
            </a:endParaRPr>
          </a:p>
          <a:p>
            <a:r>
              <a:rPr lang="it-IT" sz="2400" dirty="0" smtClean="0">
                <a:latin typeface="Lucida Sans" pitchFamily="34" charset="0"/>
              </a:rPr>
              <a:t>Si può poi comparare queste sottopopolazioni con un gruppo di </a:t>
            </a:r>
            <a:r>
              <a:rPr lang="it-IT" sz="2400" dirty="0" err="1" smtClean="0">
                <a:latin typeface="Lucida Sans" pitchFamily="34" charset="0"/>
              </a:rPr>
              <a:t>Shikoku</a:t>
            </a:r>
            <a:r>
              <a:rPr lang="it-IT" sz="2400" dirty="0" smtClean="0">
                <a:latin typeface="Lucida Sans" pitchFamily="34" charset="0"/>
              </a:rPr>
              <a:t> e osservare quanto si differenziano tra loro.</a:t>
            </a:r>
            <a:endParaRPr lang="it-IT" sz="2400" dirty="0">
              <a:latin typeface="Lucida Sans"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704160"/>
            <a:ext cx="10971360" cy="1141560"/>
          </a:xfrm>
          <a:prstGeom prst="rect">
            <a:avLst/>
          </a:prstGeom>
          <a:noFill/>
          <a:ln w="0">
            <a:noFill/>
          </a:ln>
        </p:spPr>
        <p:txBody>
          <a:bodyPr lIns="0" tIns="45000" rIns="0" bIns="0" anchor="b">
            <a:noAutofit/>
          </a:bodyPr>
          <a:lstStyle/>
          <a:p>
            <a:pPr>
              <a:lnSpc>
                <a:spcPct val="100000"/>
              </a:lnSpc>
              <a:buNone/>
            </a:pPr>
            <a:r>
              <a:rPr lang="it-IT" sz="5000" b="0" strike="noStrike" spc="-1" dirty="0">
                <a:solidFill>
                  <a:srgbClr val="04617B"/>
                </a:solidFill>
                <a:latin typeface="Lucida Sans" pitchFamily="34" charset="0"/>
              </a:rPr>
              <a:t>Cosa potrebbe nascere?</a:t>
            </a:r>
            <a:endParaRPr lang="it-IT" sz="5000" b="0" strike="noStrike" spc="-1" dirty="0">
              <a:latin typeface="Lucida Sans" pitchFamily="34" charset="0"/>
            </a:endParaRPr>
          </a:p>
        </p:txBody>
      </p:sp>
      <p:pic>
        <p:nvPicPr>
          <p:cNvPr id="177" name="Picture 2" descr="C:\Users\Luca\Desktop\shiba e akita\Volpino04.jpg"/>
          <p:cNvPicPr/>
          <p:nvPr/>
        </p:nvPicPr>
        <p:blipFill>
          <a:blip r:embed="rId2" cstate="print"/>
          <a:stretch/>
        </p:blipFill>
        <p:spPr>
          <a:xfrm>
            <a:off x="1312920" y="2160000"/>
            <a:ext cx="4267080" cy="3382560"/>
          </a:xfrm>
          <a:prstGeom prst="rect">
            <a:avLst/>
          </a:prstGeom>
          <a:ln w="0">
            <a:noFill/>
          </a:ln>
        </p:spPr>
      </p:pic>
      <p:pic>
        <p:nvPicPr>
          <p:cNvPr id="178" name="Picture 3" descr="C:\Users\Luca\Desktop\shiba e akita\rosso.jpg"/>
          <p:cNvPicPr/>
          <p:nvPr/>
        </p:nvPicPr>
        <p:blipFill>
          <a:blip r:embed="rId3" cstate="print"/>
          <a:stretch/>
        </p:blipFill>
        <p:spPr>
          <a:xfrm>
            <a:off x="7126920" y="2184480"/>
            <a:ext cx="3435120" cy="344772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PlaceHolder 1"/>
          <p:cNvSpPr>
            <a:spLocks noGrp="1"/>
          </p:cNvSpPr>
          <p:nvPr>
            <p:ph type="title"/>
          </p:nvPr>
        </p:nvSpPr>
        <p:spPr>
          <a:xfrm>
            <a:off x="728640" y="478440"/>
            <a:ext cx="10971360" cy="1141560"/>
          </a:xfrm>
          <a:prstGeom prst="rect">
            <a:avLst/>
          </a:prstGeom>
          <a:noFill/>
          <a:ln w="0">
            <a:noFill/>
          </a:ln>
        </p:spPr>
        <p:txBody>
          <a:bodyPr lIns="0" tIns="45000" rIns="0" bIns="0" anchor="b">
            <a:noAutofit/>
          </a:bodyPr>
          <a:lstStyle/>
          <a:p>
            <a:pPr>
              <a:lnSpc>
                <a:spcPct val="100000"/>
              </a:lnSpc>
              <a:buNone/>
            </a:pPr>
            <a:r>
              <a:rPr lang="it-IT" sz="5000" b="0" strike="noStrike" spc="-1" dirty="0">
                <a:solidFill>
                  <a:srgbClr val="04617B"/>
                </a:solidFill>
                <a:latin typeface="Calibri"/>
              </a:rPr>
              <a:t>Risp</a:t>
            </a:r>
            <a:r>
              <a:rPr lang="it-IT" sz="5000" b="0" strike="noStrike" spc="-1" dirty="0">
                <a:solidFill>
                  <a:srgbClr val="04617B"/>
                </a:solidFill>
                <a:latin typeface="Lucida Sans" pitchFamily="34" charset="0"/>
              </a:rPr>
              <a:t>o</a:t>
            </a:r>
            <a:r>
              <a:rPr lang="it-IT" sz="5000" b="0" strike="noStrike" spc="-1" dirty="0">
                <a:solidFill>
                  <a:srgbClr val="04617B"/>
                </a:solidFill>
                <a:latin typeface="Calibri"/>
              </a:rPr>
              <a:t>sta</a:t>
            </a:r>
            <a:endParaRPr lang="it-IT" sz="5000" b="0" strike="noStrike" spc="-1" dirty="0">
              <a:latin typeface="Arial"/>
            </a:endParaRPr>
          </a:p>
        </p:txBody>
      </p:sp>
      <p:sp>
        <p:nvSpPr>
          <p:cNvPr id="180" name="PlaceHolder 2"/>
          <p:cNvSpPr>
            <a:spLocks noGrp="1"/>
          </p:cNvSpPr>
          <p:nvPr>
            <p:ph/>
          </p:nvPr>
        </p:nvSpPr>
        <p:spPr>
          <a:xfrm>
            <a:off x="609480" y="1935360"/>
            <a:ext cx="10971360" cy="4387680"/>
          </a:xfrm>
          <a:prstGeom prst="rect">
            <a:avLst/>
          </a:prstGeom>
          <a:noFill/>
          <a:ln w="0">
            <a:noFill/>
          </a:ln>
        </p:spPr>
        <p:txBody>
          <a:bodyPr lIns="90000" tIns="45000" rIns="90000" bIns="45000" anchor="t">
            <a:noAutofit/>
          </a:bodyPr>
          <a:lstStyle/>
          <a:p>
            <a:pPr marL="274320" indent="-274320">
              <a:lnSpc>
                <a:spcPct val="100000"/>
              </a:lnSpc>
              <a:spcBef>
                <a:spcPts val="519"/>
              </a:spcBef>
              <a:buClr>
                <a:srgbClr val="0BD0D9"/>
              </a:buClr>
              <a:buSzPct val="95000"/>
            </a:pPr>
            <a:r>
              <a:rPr lang="it-IT" sz="2600" b="0" strike="noStrike" spc="-1" dirty="0">
                <a:solidFill>
                  <a:srgbClr val="000000"/>
                </a:solidFill>
                <a:latin typeface="Lucida Sans" pitchFamily="34" charset="0"/>
              </a:rPr>
              <a:t>Non è facilmente prevedibile per diverse variabili. </a:t>
            </a:r>
            <a:endParaRPr lang="it-IT" sz="2600" b="0" strike="noStrike" spc="-1" dirty="0" smtClean="0">
              <a:solidFill>
                <a:srgbClr val="000000"/>
              </a:solidFill>
              <a:latin typeface="Lucida Sans" pitchFamily="34" charset="0"/>
            </a:endParaRPr>
          </a:p>
          <a:p>
            <a:pPr marL="274320" indent="-274320">
              <a:lnSpc>
                <a:spcPct val="100000"/>
              </a:lnSpc>
              <a:spcBef>
                <a:spcPts val="519"/>
              </a:spcBef>
              <a:buClr>
                <a:srgbClr val="0BD0D9"/>
              </a:buClr>
              <a:buSzPct val="95000"/>
              <a:buFont typeface="Wingdings 2" charset="2"/>
              <a:buChar char=""/>
            </a:pPr>
            <a:endParaRPr lang="it-IT" sz="2600" b="0" strike="noStrike" spc="-1" dirty="0">
              <a:latin typeface="Lucida Sans" pitchFamily="34" charset="0"/>
            </a:endParaRPr>
          </a:p>
          <a:p>
            <a:pPr marL="274320" indent="-274320">
              <a:lnSpc>
                <a:spcPct val="100000"/>
              </a:lnSpc>
              <a:spcBef>
                <a:spcPts val="519"/>
              </a:spcBef>
              <a:buClr>
                <a:srgbClr val="0BD0D9"/>
              </a:buClr>
              <a:buFont typeface="Arial" pitchFamily="34" charset="0"/>
              <a:buChar char="•"/>
            </a:pPr>
            <a:r>
              <a:rPr lang="it-IT" sz="2600" b="0" strike="noStrike" spc="-1" dirty="0">
                <a:solidFill>
                  <a:srgbClr val="000000"/>
                </a:solidFill>
                <a:latin typeface="Lucida Sans" pitchFamily="34" charset="0"/>
              </a:rPr>
              <a:t> il locus E mi copre tutto quello che è portato dalla mamma  volpina</a:t>
            </a:r>
            <a:endParaRPr lang="it-IT" sz="2600" b="0" strike="noStrike" spc="-1" dirty="0">
              <a:latin typeface="Lucida Sans" pitchFamily="34" charset="0"/>
            </a:endParaRPr>
          </a:p>
          <a:p>
            <a:pPr>
              <a:lnSpc>
                <a:spcPct val="100000"/>
              </a:lnSpc>
              <a:spcBef>
                <a:spcPts val="519"/>
              </a:spcBef>
              <a:buFont typeface="Arial" pitchFamily="34" charset="0"/>
              <a:buChar char="•"/>
            </a:pPr>
            <a:endParaRPr lang="it-IT" sz="2600" b="0" strike="noStrike" spc="-1" dirty="0">
              <a:latin typeface="Lucida Sans" pitchFamily="34" charset="0"/>
            </a:endParaRPr>
          </a:p>
          <a:p>
            <a:pPr marL="274320" indent="-274320">
              <a:lnSpc>
                <a:spcPct val="100000"/>
              </a:lnSpc>
              <a:spcBef>
                <a:spcPts val="519"/>
              </a:spcBef>
              <a:buClr>
                <a:srgbClr val="0BD0D9"/>
              </a:buClr>
              <a:buFont typeface="Arial" pitchFamily="34" charset="0"/>
              <a:buChar char="•"/>
            </a:pPr>
            <a:r>
              <a:rPr lang="it-IT" sz="2600" b="0" strike="noStrike" spc="-1" dirty="0">
                <a:solidFill>
                  <a:srgbClr val="000000"/>
                </a:solidFill>
                <a:latin typeface="Lucida Sans" pitchFamily="34" charset="0"/>
              </a:rPr>
              <a:t> il locus A non esclude che il padre porti del nero focato</a:t>
            </a:r>
            <a:endParaRPr lang="it-IT" sz="2600" b="0" strike="noStrike" spc="-1" dirty="0">
              <a:latin typeface="Lucida Sans" pitchFamily="34" charset="0"/>
            </a:endParaRPr>
          </a:p>
          <a:p>
            <a:pPr marL="274320" indent="-274320">
              <a:lnSpc>
                <a:spcPct val="100000"/>
              </a:lnSpc>
              <a:spcBef>
                <a:spcPts val="519"/>
              </a:spcBef>
              <a:buClr>
                <a:srgbClr val="0BD0D9"/>
              </a:buClr>
              <a:buFont typeface="Arial" pitchFamily="34" charset="0"/>
              <a:buChar char="•"/>
            </a:pPr>
            <a:endParaRPr lang="it-IT" sz="2600" b="0" strike="noStrike" spc="-1" dirty="0">
              <a:latin typeface="Lucida Sans" pitchFamily="34" charset="0"/>
            </a:endParaRPr>
          </a:p>
          <a:p>
            <a:pPr marL="274320" indent="-274320">
              <a:lnSpc>
                <a:spcPct val="100000"/>
              </a:lnSpc>
              <a:spcBef>
                <a:spcPts val="519"/>
              </a:spcBef>
              <a:buClr>
                <a:srgbClr val="0BD0D9"/>
              </a:buClr>
              <a:buFont typeface="Arial" pitchFamily="34" charset="0"/>
              <a:buChar char="•"/>
            </a:pPr>
            <a:r>
              <a:rPr lang="it-IT" sz="2600" b="0" strike="noStrike" spc="-1" dirty="0">
                <a:solidFill>
                  <a:srgbClr val="000000"/>
                </a:solidFill>
                <a:latin typeface="Lucida Sans" pitchFamily="34" charset="0"/>
              </a:rPr>
              <a:t> non si può escludere che padre e madre siano portatori del locus S e il locus B o il locus L</a:t>
            </a:r>
            <a:endParaRPr lang="it-IT" sz="2600" b="0" strike="noStrike" spc="-1" dirty="0">
              <a:latin typeface="Lucida Sans" pitchFamily="34" charset="0"/>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900000"/>
            <a:ext cx="10971360" cy="675360"/>
          </a:xfrm>
          <a:prstGeom prst="rect">
            <a:avLst/>
          </a:prstGeom>
          <a:noFill/>
          <a:ln w="0">
            <a:noFill/>
          </a:ln>
        </p:spPr>
        <p:txBody>
          <a:bodyPr lIns="0" tIns="45000" rIns="0" bIns="0" anchor="b">
            <a:normAutofit fontScale="90000"/>
          </a:bodyPr>
          <a:lstStyle/>
          <a:p>
            <a:pPr>
              <a:lnSpc>
                <a:spcPct val="100000"/>
              </a:lnSpc>
              <a:buNone/>
            </a:pPr>
            <a:r>
              <a:rPr lang="it-IT" sz="5000" b="0" strike="noStrike" spc="-1" dirty="0">
                <a:solidFill>
                  <a:srgbClr val="04617B"/>
                </a:solidFill>
                <a:latin typeface="Lucida Sans" pitchFamily="34" charset="0"/>
              </a:rPr>
              <a:t>Ecco il figlio! </a:t>
            </a:r>
            <a:r>
              <a:rPr lang="it-IT" sz="2400" b="0" strike="noStrike" spc="-1" dirty="0">
                <a:solidFill>
                  <a:srgbClr val="04617B"/>
                </a:solidFill>
                <a:latin typeface="Lucida Sans" pitchFamily="34" charset="0"/>
              </a:rPr>
              <a:t>(4 cuccioli 2 neri con bianco e 2 solidi neri)</a:t>
            </a:r>
            <a:endParaRPr lang="it-IT" sz="2400" b="0" strike="noStrike" spc="-1" dirty="0">
              <a:latin typeface="Lucida Sans" pitchFamily="34" charset="0"/>
            </a:endParaRPr>
          </a:p>
        </p:txBody>
      </p:sp>
      <p:pic>
        <p:nvPicPr>
          <p:cNvPr id="182" name="Picture 2" descr="C:\Users\Luca\Desktop\shiba e akita\cane x.jpg"/>
          <p:cNvPicPr/>
          <p:nvPr/>
        </p:nvPicPr>
        <p:blipFill>
          <a:blip r:embed="rId2" cstate="print"/>
          <a:stretch/>
        </p:blipFill>
        <p:spPr>
          <a:xfrm>
            <a:off x="1260000" y="1935360"/>
            <a:ext cx="4139280" cy="4387680"/>
          </a:xfrm>
          <a:prstGeom prst="rect">
            <a:avLst/>
          </a:prstGeom>
          <a:ln w="0">
            <a:noFill/>
          </a:ln>
        </p:spPr>
      </p:pic>
      <p:pic>
        <p:nvPicPr>
          <p:cNvPr id="183" name="Picture 3" descr="C:\Users\Luca\Desktop\shiba e akita\334512556_606269094308258_9043910428890936561_n.jpg"/>
          <p:cNvPicPr/>
          <p:nvPr/>
        </p:nvPicPr>
        <p:blipFill>
          <a:blip r:embed="rId3" cstate="print"/>
          <a:stretch/>
        </p:blipFill>
        <p:spPr>
          <a:xfrm>
            <a:off x="6570000" y="1890720"/>
            <a:ext cx="3317400" cy="442368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CasellaDiTesto 183"/>
          <p:cNvSpPr txBox="1"/>
          <p:nvPr/>
        </p:nvSpPr>
        <p:spPr>
          <a:xfrm>
            <a:off x="720000" y="2953800"/>
            <a:ext cx="10980000" cy="1114200"/>
          </a:xfrm>
          <a:prstGeom prst="rect">
            <a:avLst/>
          </a:prstGeom>
          <a:noFill/>
          <a:ln w="36000">
            <a:noFill/>
          </a:ln>
        </p:spPr>
        <p:txBody>
          <a:bodyPr lIns="90000" tIns="45000" rIns="90000" bIns="45000" anchor="t">
            <a:noAutofit/>
          </a:bodyPr>
          <a:lstStyle/>
          <a:p>
            <a:r>
              <a:rPr lang="it-IT" sz="1800" b="1" strike="noStrike" spc="-1">
                <a:latin typeface="Arial"/>
              </a:rPr>
              <a:t>“Genetic diversity of native Japanese dog breeds in the primitive type”</a:t>
            </a:r>
            <a:endParaRPr lang="it-IT" sz="1800" b="0" strike="noStrike" spc="-1">
              <a:latin typeface="Arial"/>
            </a:endParaRPr>
          </a:p>
          <a:p>
            <a:r>
              <a:rPr lang="it-IT" sz="1800" b="0" strike="noStrike" spc="-1">
                <a:latin typeface="Arial"/>
              </a:rPr>
              <a:t>MARTA KLOCH, ANDRZEJ ŻYCZYŃSKI, ZUZANNA NOWAK-ŻYCZYŃSKA</a:t>
            </a:r>
          </a:p>
          <a:p>
            <a:r>
              <a:rPr lang="it-IT" sz="1800" b="0" strike="noStrike" spc="-1">
                <a:latin typeface="Arial"/>
              </a:rPr>
              <a:t>Annals of Warsaw University of Life Sciences - 2019</a:t>
            </a:r>
          </a:p>
        </p:txBody>
      </p:sp>
      <p:sp>
        <p:nvSpPr>
          <p:cNvPr id="185" name="CasellaDiTesto 184"/>
          <p:cNvSpPr txBox="1"/>
          <p:nvPr/>
        </p:nvSpPr>
        <p:spPr>
          <a:xfrm>
            <a:off x="720000" y="1728000"/>
            <a:ext cx="10980000" cy="1114200"/>
          </a:xfrm>
          <a:prstGeom prst="rect">
            <a:avLst/>
          </a:prstGeom>
          <a:noFill/>
          <a:ln w="36000">
            <a:noFill/>
          </a:ln>
        </p:spPr>
        <p:txBody>
          <a:bodyPr lIns="90000" tIns="45000" rIns="90000" bIns="45000" anchor="t">
            <a:noAutofit/>
          </a:bodyPr>
          <a:lstStyle/>
          <a:p>
            <a:r>
              <a:rPr lang="it-IT" sz="1800" b="1" strike="noStrike" spc="-1">
                <a:latin typeface="Arial"/>
              </a:rPr>
              <a:t>“ASIP Promoter Variants Predict the Sesame Coat Color in Shiba Inu Dogs”</a:t>
            </a:r>
            <a:endParaRPr lang="it-IT" sz="1800" b="0" strike="noStrike" spc="-1">
              <a:latin typeface="Arial"/>
            </a:endParaRPr>
          </a:p>
          <a:p>
            <a:r>
              <a:rPr lang="it-IT" sz="1800" b="0" strike="noStrike" spc="-1">
                <a:latin typeface="Arial"/>
              </a:rPr>
              <a:t>Stepan N. Belyakin,Daniil A. Maksimov ,Maria A. Pobedintseva, Petr P. Laktionov  andDinara Voronova</a:t>
            </a:r>
          </a:p>
          <a:p>
            <a:r>
              <a:rPr lang="it-IT" sz="1800" b="0" strike="noStrike" spc="-1">
                <a:latin typeface="Arial"/>
              </a:rPr>
              <a:t>Genomics Laboratory, Institute of Molecular and Cellular Biology, 630090 Novosibirsk, Russia </a:t>
            </a:r>
          </a:p>
          <a:p>
            <a:r>
              <a:rPr lang="it-IT" sz="1800" b="0" strike="noStrike" spc="-1">
                <a:latin typeface="Arial"/>
              </a:rPr>
              <a:t>Veterinary Sciences - 2022</a:t>
            </a:r>
          </a:p>
        </p:txBody>
      </p:sp>
      <p:sp>
        <p:nvSpPr>
          <p:cNvPr id="186" name="PlaceHolder 18"/>
          <p:cNvSpPr txBox="1"/>
          <p:nvPr/>
        </p:nvSpPr>
        <p:spPr>
          <a:xfrm>
            <a:off x="609480" y="902160"/>
            <a:ext cx="10971360" cy="675360"/>
          </a:xfrm>
          <a:prstGeom prst="rect">
            <a:avLst/>
          </a:prstGeom>
          <a:noFill/>
          <a:ln w="0">
            <a:noFill/>
          </a:ln>
        </p:spPr>
        <p:txBody>
          <a:bodyPr lIns="0" tIns="45000" rIns="0" bIns="0" anchor="b">
            <a:normAutofit/>
          </a:bodyPr>
          <a:lstStyle/>
          <a:p>
            <a:pPr>
              <a:lnSpc>
                <a:spcPct val="100000"/>
              </a:lnSpc>
              <a:buNone/>
            </a:pPr>
            <a:r>
              <a:rPr lang="it-IT" sz="2400" b="0" strike="noStrike" spc="-1">
                <a:solidFill>
                  <a:srgbClr val="04617B"/>
                </a:solidFill>
                <a:latin typeface="Calibri"/>
              </a:rPr>
              <a:t>Bibliografia:</a:t>
            </a:r>
            <a:endParaRPr lang="it-IT" sz="24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ttangolo 96"/>
          <p:cNvSpPr/>
          <p:nvPr/>
        </p:nvSpPr>
        <p:spPr>
          <a:xfrm>
            <a:off x="540000" y="1980000"/>
            <a:ext cx="10439640" cy="4550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74320" indent="-274320" algn="just">
              <a:lnSpc>
                <a:spcPct val="100000"/>
              </a:lnSpc>
              <a:spcBef>
                <a:spcPts val="519"/>
              </a:spcBef>
              <a:buClr>
                <a:srgbClr val="0BD0D9"/>
              </a:buClr>
              <a:buSzPct val="95000"/>
              <a:buFont typeface="Wingdings 2" charset="2"/>
              <a:buChar char=""/>
            </a:pPr>
            <a:r>
              <a:rPr lang="it-IT" sz="2200" b="0" strike="noStrike" spc="-1" dirty="0">
                <a:solidFill>
                  <a:srgbClr val="000000"/>
                </a:solidFill>
                <a:latin typeface="Lucida Sans Unicode"/>
              </a:rPr>
              <a:t>L’enorme variabilità di colori e sfumature osservabili nei mantelli del cane è dovuta all’interazione di solo due tipi di pigmento, </a:t>
            </a:r>
            <a:r>
              <a:rPr lang="it-IT" sz="2200" b="0" strike="noStrike" spc="-1" dirty="0" err="1">
                <a:solidFill>
                  <a:srgbClr val="000000"/>
                </a:solidFill>
                <a:latin typeface="Lucida Sans Unicode"/>
              </a:rPr>
              <a:t>Eumelanina</a:t>
            </a:r>
            <a:r>
              <a:rPr lang="it-IT" sz="2200" b="0" strike="noStrike" spc="-1" dirty="0">
                <a:solidFill>
                  <a:srgbClr val="000000"/>
                </a:solidFill>
                <a:latin typeface="Lucida Sans Unicode"/>
              </a:rPr>
              <a:t> e </a:t>
            </a:r>
            <a:r>
              <a:rPr lang="it-IT" sz="2200" b="0" strike="noStrike" spc="-1" dirty="0" err="1">
                <a:solidFill>
                  <a:srgbClr val="000000"/>
                </a:solidFill>
                <a:latin typeface="Lucida Sans Unicode"/>
              </a:rPr>
              <a:t>Feomelanina</a:t>
            </a:r>
            <a:endParaRPr lang="it-IT" sz="2200" b="0" strike="noStrike" spc="-1" dirty="0">
              <a:latin typeface="Arial"/>
            </a:endParaRPr>
          </a:p>
          <a:p>
            <a:pPr algn="just">
              <a:lnSpc>
                <a:spcPct val="100000"/>
              </a:lnSpc>
              <a:spcBef>
                <a:spcPts val="519"/>
              </a:spcBef>
              <a:buNone/>
            </a:pPr>
            <a:endParaRPr lang="it-IT" sz="2200" b="0" strike="noStrike" spc="-1" dirty="0">
              <a:latin typeface="Arial"/>
            </a:endParaRPr>
          </a:p>
          <a:p>
            <a:pPr marL="274320" indent="-274320" algn="just">
              <a:lnSpc>
                <a:spcPct val="100000"/>
              </a:lnSpc>
              <a:spcBef>
                <a:spcPts val="519"/>
              </a:spcBef>
              <a:buClr>
                <a:srgbClr val="0BD0D9"/>
              </a:buClr>
              <a:buSzPct val="95000"/>
              <a:buFont typeface="Wingdings 2" charset="2"/>
              <a:buChar char=""/>
            </a:pPr>
            <a:r>
              <a:rPr lang="it-IT" sz="2200" b="0" strike="noStrike" spc="-1" dirty="0">
                <a:solidFill>
                  <a:srgbClr val="000000"/>
                </a:solidFill>
                <a:latin typeface="Lucida Sans Unicode"/>
                <a:ea typeface="Noto Sans CJK SC"/>
              </a:rPr>
              <a:t>Entrambi i pigmenti sono prodotti dai </a:t>
            </a:r>
            <a:r>
              <a:rPr lang="it-IT" sz="2200" b="0" strike="noStrike" spc="-1" dirty="0" err="1">
                <a:solidFill>
                  <a:srgbClr val="000000"/>
                </a:solidFill>
                <a:latin typeface="Lucida Sans Unicode"/>
                <a:ea typeface="Noto Sans CJK SC"/>
              </a:rPr>
              <a:t>melanociti</a:t>
            </a:r>
            <a:r>
              <a:rPr lang="it-IT" sz="2200" b="0" strike="noStrike" spc="-1" dirty="0">
                <a:solidFill>
                  <a:srgbClr val="000000"/>
                </a:solidFill>
                <a:latin typeface="Lucida Sans Unicode"/>
                <a:ea typeface="Noto Sans CJK SC"/>
              </a:rPr>
              <a:t>, cellule presenti nello strato basale dell’epidermide e da questi trasferiti attraverso i </a:t>
            </a:r>
            <a:r>
              <a:rPr lang="it-IT" sz="2200" b="0" strike="noStrike" spc="-1" dirty="0" err="1">
                <a:solidFill>
                  <a:srgbClr val="000000"/>
                </a:solidFill>
                <a:latin typeface="Lucida Sans Unicode"/>
                <a:ea typeface="Noto Sans CJK SC"/>
              </a:rPr>
              <a:t>melanosomi</a:t>
            </a:r>
            <a:r>
              <a:rPr lang="it-IT" sz="2200" b="0" strike="noStrike" spc="-1" dirty="0">
                <a:solidFill>
                  <a:srgbClr val="000000"/>
                </a:solidFill>
                <a:latin typeface="Lucida Sans Unicode"/>
                <a:ea typeface="Noto Sans CJK SC"/>
              </a:rPr>
              <a:t> ai </a:t>
            </a:r>
            <a:r>
              <a:rPr lang="it-IT" sz="2200" b="0" strike="noStrike" spc="-1" dirty="0" err="1">
                <a:solidFill>
                  <a:srgbClr val="000000"/>
                </a:solidFill>
                <a:latin typeface="Lucida Sans Unicode"/>
                <a:ea typeface="Noto Sans CJK SC"/>
              </a:rPr>
              <a:t>cheratinociti</a:t>
            </a:r>
            <a:r>
              <a:rPr lang="it-IT" sz="2200" b="0" strike="noStrike" spc="-1" dirty="0">
                <a:solidFill>
                  <a:srgbClr val="000000"/>
                </a:solidFill>
                <a:latin typeface="Lucida Sans Unicode"/>
                <a:ea typeface="Noto Sans CJK SC"/>
              </a:rPr>
              <a:t>, le cellule responsabili della formazione della pelle e del pelo.</a:t>
            </a:r>
            <a:endParaRPr lang="it-IT" sz="2200" b="0" strike="noStrike" spc="-1" dirty="0">
              <a:latin typeface="Arial"/>
            </a:endParaRPr>
          </a:p>
          <a:p>
            <a:pPr algn="just">
              <a:lnSpc>
                <a:spcPct val="100000"/>
              </a:lnSpc>
              <a:spcBef>
                <a:spcPts val="519"/>
              </a:spcBef>
              <a:buNone/>
            </a:pPr>
            <a:endParaRPr lang="it-IT" sz="2200" b="0" strike="noStrike" spc="-1" dirty="0">
              <a:latin typeface="Arial"/>
            </a:endParaRPr>
          </a:p>
          <a:p>
            <a:pPr marL="274320" indent="-274320" algn="just">
              <a:lnSpc>
                <a:spcPct val="100000"/>
              </a:lnSpc>
              <a:spcBef>
                <a:spcPts val="519"/>
              </a:spcBef>
              <a:buClr>
                <a:srgbClr val="0BD0D9"/>
              </a:buClr>
              <a:buSzPct val="95000"/>
              <a:buFont typeface="Wingdings 2" charset="2"/>
              <a:buChar char=""/>
            </a:pPr>
            <a:r>
              <a:rPr lang="it-IT" sz="2200" b="0" strike="noStrike" spc="-1" dirty="0" smtClean="0">
                <a:solidFill>
                  <a:srgbClr val="000000"/>
                </a:solidFill>
                <a:latin typeface="Lucida Sans Unicode"/>
                <a:ea typeface="Noto Sans CJK SC"/>
              </a:rPr>
              <a:t>La </a:t>
            </a:r>
            <a:r>
              <a:rPr lang="it-IT" sz="2200" b="0" strike="noStrike" spc="-1" dirty="0" err="1" smtClean="0">
                <a:solidFill>
                  <a:srgbClr val="000000"/>
                </a:solidFill>
                <a:latin typeface="Lucida Sans Unicode"/>
                <a:ea typeface="Noto Sans CJK SC"/>
              </a:rPr>
              <a:t>Feomelanina</a:t>
            </a:r>
            <a:r>
              <a:rPr lang="it-IT" sz="2200" b="0" strike="noStrike" spc="-1" dirty="0" smtClean="0">
                <a:solidFill>
                  <a:srgbClr val="000000"/>
                </a:solidFill>
                <a:latin typeface="Lucida Sans Unicode"/>
                <a:ea typeface="Noto Sans CJK SC"/>
              </a:rPr>
              <a:t> </a:t>
            </a:r>
            <a:r>
              <a:rPr lang="it-IT" sz="2200" b="0" strike="noStrike" spc="-1" dirty="0">
                <a:solidFill>
                  <a:srgbClr val="000000"/>
                </a:solidFill>
                <a:latin typeface="Lucida Sans Unicode"/>
                <a:ea typeface="Noto Sans CJK SC"/>
              </a:rPr>
              <a:t>più chiara darà colori dal crema al rosso, mentre </a:t>
            </a:r>
            <a:r>
              <a:rPr lang="it-IT" sz="2200" spc="-1" dirty="0" smtClean="0">
                <a:solidFill>
                  <a:srgbClr val="000000"/>
                </a:solidFill>
                <a:latin typeface="Lucida Sans Unicode"/>
                <a:ea typeface="Noto Sans CJK SC"/>
              </a:rPr>
              <a:t>l’</a:t>
            </a:r>
            <a:r>
              <a:rPr lang="it-IT" sz="2200" spc="-1" dirty="0" err="1" smtClean="0">
                <a:solidFill>
                  <a:srgbClr val="000000"/>
                </a:solidFill>
                <a:latin typeface="Lucida Sans Unicode"/>
                <a:ea typeface="Noto Sans CJK SC"/>
              </a:rPr>
              <a:t>Eu</a:t>
            </a:r>
            <a:r>
              <a:rPr lang="it-IT" sz="2200" b="0" strike="noStrike" spc="-1" dirty="0" err="1" smtClean="0">
                <a:solidFill>
                  <a:srgbClr val="000000"/>
                </a:solidFill>
                <a:latin typeface="Lucida Sans Unicode"/>
                <a:ea typeface="Noto Sans CJK SC"/>
              </a:rPr>
              <a:t>melanina</a:t>
            </a:r>
            <a:r>
              <a:rPr lang="it-IT" sz="2200" b="0" strike="noStrike" spc="-1" dirty="0" smtClean="0">
                <a:solidFill>
                  <a:srgbClr val="000000"/>
                </a:solidFill>
                <a:latin typeface="Lucida Sans Unicode"/>
                <a:ea typeface="Noto Sans CJK SC"/>
              </a:rPr>
              <a:t> </a:t>
            </a:r>
            <a:r>
              <a:rPr lang="it-IT" sz="2200" b="0" strike="noStrike" spc="-1" dirty="0">
                <a:solidFill>
                  <a:srgbClr val="000000"/>
                </a:solidFill>
                <a:latin typeface="Lucida Sans Unicode"/>
                <a:ea typeface="Noto Sans CJK SC"/>
              </a:rPr>
              <a:t>più scura, sarà invece responsabile di manti con colori dal marrone al nero. </a:t>
            </a:r>
            <a:endParaRPr lang="it-IT" sz="2200" b="0" strike="noStrike" spc="-1" dirty="0">
              <a:latin typeface="Arial"/>
            </a:endParaRPr>
          </a:p>
          <a:p>
            <a:pPr algn="just">
              <a:lnSpc>
                <a:spcPct val="100000"/>
              </a:lnSpc>
              <a:spcBef>
                <a:spcPts val="519"/>
              </a:spcBef>
              <a:buNone/>
            </a:pPr>
            <a:endParaRPr lang="it-IT" sz="2200" b="0" strike="noStrike" spc="-1" dirty="0">
              <a:latin typeface="Arial"/>
            </a:endParaRPr>
          </a:p>
        </p:txBody>
      </p:sp>
      <p:sp>
        <p:nvSpPr>
          <p:cNvPr id="98" name="PlaceHolder 3"/>
          <p:cNvSpPr/>
          <p:nvPr/>
        </p:nvSpPr>
        <p:spPr>
          <a:xfrm>
            <a:off x="717840" y="1068480"/>
            <a:ext cx="10081800" cy="585720"/>
          </a:xfrm>
          <a:prstGeom prst="rect">
            <a:avLst/>
          </a:prstGeom>
          <a:noFill/>
          <a:ln w="0">
            <a:noFill/>
          </a:ln>
        </p:spPr>
        <p:style>
          <a:lnRef idx="0">
            <a:scrgbClr r="0" g="0" b="0"/>
          </a:lnRef>
          <a:fillRef idx="0">
            <a:scrgbClr r="0" g="0" b="0"/>
          </a:fillRef>
          <a:effectRef idx="0">
            <a:scrgbClr r="0" g="0" b="0"/>
          </a:effectRef>
          <a:fontRef idx="minor"/>
        </p:style>
        <p:txBody>
          <a:bodyPr lIns="0" tIns="45000" rIns="0" bIns="0" anchor="b">
            <a:noAutofit/>
          </a:bodyPr>
          <a:lstStyle/>
          <a:p>
            <a:pPr>
              <a:lnSpc>
                <a:spcPct val="100000"/>
              </a:lnSpc>
              <a:buNone/>
            </a:pPr>
            <a:r>
              <a:rPr lang="it-IT" sz="5000" b="0" strike="noStrike" spc="-1">
                <a:solidFill>
                  <a:srgbClr val="04617B"/>
                </a:solidFill>
                <a:latin typeface="Lucida Sans Unicode"/>
              </a:rPr>
              <a:t>Origine dei pigmenti</a:t>
            </a:r>
            <a:endParaRPr lang="it-IT" sz="50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0" y="1500188"/>
            <a:ext cx="12192000" cy="3798887"/>
          </a:xfrm>
        </p:spPr>
        <p:txBody>
          <a:bodyPr/>
          <a:lstStyle/>
          <a:p>
            <a:pPr algn="ctr"/>
            <a:r>
              <a:rPr lang="it-IT" sz="7200" cap="all" normalizeH="1" dirty="0" smtClean="0">
                <a:solidFill>
                  <a:schemeClr val="bg1"/>
                </a:solidFill>
                <a:latin typeface="Lucida Handwriting" pitchFamily="66" charset="0"/>
              </a:rPr>
              <a:t>Grazie</a:t>
            </a:r>
            <a:endParaRPr lang="it-IT" sz="7200" cap="all" normalizeH="1" dirty="0">
              <a:solidFill>
                <a:schemeClr val="bg1"/>
              </a:solidFill>
              <a:latin typeface="Lucida Handwriting"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972000"/>
            <a:ext cx="10971360" cy="585720"/>
          </a:xfrm>
          <a:prstGeom prst="rect">
            <a:avLst/>
          </a:prstGeom>
          <a:noFill/>
          <a:ln w="0">
            <a:noFill/>
          </a:ln>
        </p:spPr>
        <p:txBody>
          <a:bodyPr lIns="0" tIns="45000" rIns="0" bIns="0" anchor="b">
            <a:noAutofit/>
          </a:bodyPr>
          <a:lstStyle/>
          <a:p>
            <a:pPr>
              <a:lnSpc>
                <a:spcPct val="100000"/>
              </a:lnSpc>
              <a:buNone/>
            </a:pPr>
            <a:r>
              <a:rPr lang="it-IT" sz="5000" b="0" strike="noStrike" spc="-1" dirty="0">
                <a:solidFill>
                  <a:srgbClr val="04617B"/>
                </a:solidFill>
                <a:latin typeface="Lucida Sans Unicode"/>
              </a:rPr>
              <a:t>Il Sesamo nello </a:t>
            </a:r>
            <a:r>
              <a:rPr lang="it-IT" sz="5000" b="0" strike="noStrike" spc="-1" dirty="0" err="1" smtClean="0">
                <a:solidFill>
                  <a:srgbClr val="04617B"/>
                </a:solidFill>
                <a:latin typeface="Lucida Sans Unicode"/>
              </a:rPr>
              <a:t>Shiba</a:t>
            </a:r>
            <a:endParaRPr lang="it-IT" sz="5000" b="0" strike="noStrike" spc="-1" dirty="0">
              <a:latin typeface="Arial"/>
            </a:endParaRPr>
          </a:p>
        </p:txBody>
      </p:sp>
      <p:sp>
        <p:nvSpPr>
          <p:cNvPr id="100" name="PlaceHolder 2"/>
          <p:cNvSpPr>
            <a:spLocks noGrp="1"/>
          </p:cNvSpPr>
          <p:nvPr>
            <p:ph/>
          </p:nvPr>
        </p:nvSpPr>
        <p:spPr>
          <a:xfrm>
            <a:off x="609480" y="1584000"/>
            <a:ext cx="11247840" cy="863640"/>
          </a:xfrm>
          <a:prstGeom prst="rect">
            <a:avLst/>
          </a:prstGeom>
          <a:noFill/>
          <a:ln w="0">
            <a:noFill/>
          </a:ln>
        </p:spPr>
        <p:txBody>
          <a:bodyPr lIns="90000" tIns="45000" rIns="90000" bIns="45000" anchor="t">
            <a:normAutofit fontScale="97500" lnSpcReduction="10000"/>
          </a:bodyPr>
          <a:lstStyle/>
          <a:p>
            <a:pPr marL="274320" indent="-274320">
              <a:lnSpc>
                <a:spcPct val="100000"/>
              </a:lnSpc>
              <a:spcBef>
                <a:spcPts val="519"/>
              </a:spcBef>
              <a:buClr>
                <a:srgbClr val="0BD0D9"/>
              </a:buClr>
              <a:buSzPct val="95000"/>
              <a:buFont typeface="Wingdings 2" charset="2"/>
              <a:buChar char=""/>
            </a:pPr>
            <a:r>
              <a:rPr lang="it-IT" sz="2600" b="0" strike="noStrike" spc="-1" dirty="0">
                <a:solidFill>
                  <a:srgbClr val="000000"/>
                </a:solidFill>
                <a:latin typeface="Lucida Sans Unicode"/>
              </a:rPr>
              <a:t> Colori riconosciuti: SESAMO, </a:t>
            </a:r>
            <a:r>
              <a:rPr lang="it-IT" sz="2600" b="0" strike="noStrike" spc="-1" dirty="0" err="1">
                <a:solidFill>
                  <a:srgbClr val="000000"/>
                </a:solidFill>
                <a:latin typeface="Lucida Sans Unicode"/>
              </a:rPr>
              <a:t>SESAMO</a:t>
            </a:r>
            <a:r>
              <a:rPr lang="it-IT" sz="2600" b="0" strike="noStrike" spc="-1" dirty="0">
                <a:solidFill>
                  <a:srgbClr val="000000"/>
                </a:solidFill>
                <a:latin typeface="Lucida Sans Unicode"/>
              </a:rPr>
              <a:t> NERO e SESAMO ROSSO. </a:t>
            </a:r>
            <a:endParaRPr lang="it-IT" sz="2600" b="0" strike="noStrike" spc="-1" dirty="0">
              <a:latin typeface="Arial"/>
            </a:endParaRPr>
          </a:p>
          <a:p>
            <a:pPr>
              <a:lnSpc>
                <a:spcPct val="100000"/>
              </a:lnSpc>
              <a:spcBef>
                <a:spcPts val="519"/>
              </a:spcBef>
              <a:buNone/>
            </a:pPr>
            <a:r>
              <a:rPr lang="it-IT" sz="2600" b="0" strike="noStrike" spc="-1" dirty="0">
                <a:solidFill>
                  <a:srgbClr val="000000"/>
                </a:solidFill>
                <a:latin typeface="Lucida Sans Unicode"/>
                <a:ea typeface="Noto Sans CJK SC"/>
              </a:rPr>
              <a:t>Descrizione:  </a:t>
            </a:r>
            <a:r>
              <a:rPr lang="it-IT" sz="1800" b="0" strike="noStrike" spc="-1" dirty="0">
                <a:solidFill>
                  <a:srgbClr val="FF0000"/>
                </a:solidFill>
                <a:latin typeface="Lucida Sans Unicode"/>
                <a:ea typeface="Noto Sans CJK SC"/>
              </a:rPr>
              <a:t> </a:t>
            </a:r>
            <a:r>
              <a:rPr lang="it-IT" sz="2600" b="0" strike="noStrike" spc="-1" dirty="0">
                <a:solidFill>
                  <a:srgbClr val="000000"/>
                </a:solidFill>
                <a:latin typeface="Lucida Sans Unicode"/>
                <a:ea typeface="Noto Sans CJK SC"/>
              </a:rPr>
              <a:t>  </a:t>
            </a:r>
            <a:endParaRPr lang="it-IT" sz="2600" b="0" strike="noStrike" spc="-1" dirty="0">
              <a:latin typeface="Arial"/>
            </a:endParaRPr>
          </a:p>
          <a:p>
            <a:pPr>
              <a:lnSpc>
                <a:spcPct val="100000"/>
              </a:lnSpc>
              <a:spcBef>
                <a:spcPts val="519"/>
              </a:spcBef>
              <a:buNone/>
            </a:pPr>
            <a:endParaRPr lang="it-IT" sz="2600" b="0" strike="noStrike" spc="-1" dirty="0">
              <a:latin typeface="Arial"/>
            </a:endParaRPr>
          </a:p>
          <a:p>
            <a:pPr>
              <a:lnSpc>
                <a:spcPct val="100000"/>
              </a:lnSpc>
              <a:spcBef>
                <a:spcPts val="519"/>
              </a:spcBef>
              <a:buNone/>
            </a:pPr>
            <a:endParaRPr lang="it-IT" sz="2600" b="0" strike="noStrike" spc="-1" dirty="0">
              <a:latin typeface="Arial"/>
            </a:endParaRPr>
          </a:p>
          <a:p>
            <a:pPr>
              <a:lnSpc>
                <a:spcPct val="100000"/>
              </a:lnSpc>
              <a:spcBef>
                <a:spcPts val="519"/>
              </a:spcBef>
              <a:buNone/>
            </a:pPr>
            <a:endParaRPr lang="it-IT" sz="2600" b="0" strike="noStrike" spc="-1" dirty="0">
              <a:latin typeface="Arial"/>
            </a:endParaRPr>
          </a:p>
          <a:p>
            <a:pPr>
              <a:lnSpc>
                <a:spcPct val="100000"/>
              </a:lnSpc>
              <a:spcBef>
                <a:spcPts val="519"/>
              </a:spcBef>
              <a:buNone/>
            </a:pPr>
            <a:endParaRPr lang="it-IT" sz="2600" b="0" strike="noStrike" spc="-1" dirty="0">
              <a:latin typeface="Arial"/>
            </a:endParaRPr>
          </a:p>
          <a:p>
            <a:pPr>
              <a:lnSpc>
                <a:spcPct val="100000"/>
              </a:lnSpc>
              <a:spcBef>
                <a:spcPts val="519"/>
              </a:spcBef>
              <a:buNone/>
            </a:pPr>
            <a:endParaRPr lang="it-IT" sz="2600" b="0" strike="noStrike" spc="-1" dirty="0">
              <a:latin typeface="Arial"/>
            </a:endParaRPr>
          </a:p>
          <a:p>
            <a:pPr>
              <a:lnSpc>
                <a:spcPct val="100000"/>
              </a:lnSpc>
              <a:spcBef>
                <a:spcPts val="519"/>
              </a:spcBef>
              <a:buNone/>
            </a:pPr>
            <a:endParaRPr lang="it-IT" sz="3200" b="0" strike="noStrike" spc="-1" dirty="0">
              <a:latin typeface="Arial"/>
            </a:endParaRPr>
          </a:p>
        </p:txBody>
      </p:sp>
      <p:sp>
        <p:nvSpPr>
          <p:cNvPr id="101" name="Figura a mano libera 100"/>
          <p:cNvSpPr/>
          <p:nvPr/>
        </p:nvSpPr>
        <p:spPr>
          <a:xfrm>
            <a:off x="609480" y="2447640"/>
            <a:ext cx="10910520" cy="612360"/>
          </a:xfrm>
          <a:custGeom>
            <a:avLst/>
            <a:gdLst/>
            <a:ahLst/>
            <a:cxnLst/>
            <a:rect l="l" t="t" r="r" b="b"/>
            <a:pathLst>
              <a:path w="384637" h="21600">
                <a:moveTo>
                  <a:pt x="3600" y="0"/>
                </a:moveTo>
                <a:arcTo wR="3600" hR="3600" stAng="16200000" swAng="-5400000"/>
                <a:lnTo>
                  <a:pt x="0" y="18000"/>
                </a:lnTo>
                <a:arcTo wR="3600" hR="3600" stAng="10800000" swAng="-5400000"/>
                <a:lnTo>
                  <a:pt x="381037" y="21600"/>
                </a:lnTo>
                <a:arcTo wR="359437" hR="3600" stAng="5400000" swAng="5400000"/>
                <a:lnTo>
                  <a:pt x="21600" y="3600"/>
                </a:lnTo>
                <a:arcTo wR="359437" hR="3600" stAng="10800000" swAng="5400000"/>
                <a:close/>
              </a:path>
            </a:pathLst>
          </a:custGeom>
          <a:solidFill>
            <a:schemeClr val="accent3">
              <a:lumMod val="75000"/>
            </a:schemeClr>
          </a:solidFill>
          <a:ln w="36000">
            <a:solidFill>
              <a:srgbClr val="3465A4"/>
            </a:solidFill>
            <a:round/>
          </a:ln>
        </p:spPr>
        <p:style>
          <a:lnRef idx="0">
            <a:scrgbClr r="0" g="0" b="0"/>
          </a:lnRef>
          <a:fillRef idx="0">
            <a:scrgbClr r="0" g="0" b="0"/>
          </a:fillRef>
          <a:effectRef idx="0">
            <a:scrgbClr r="0" g="0" b="0"/>
          </a:effectRef>
          <a:fontRef idx="minor"/>
        </p:style>
      </p:sp>
      <p:sp>
        <p:nvSpPr>
          <p:cNvPr id="102" name="Rettangolo 101"/>
          <p:cNvSpPr/>
          <p:nvPr/>
        </p:nvSpPr>
        <p:spPr>
          <a:xfrm>
            <a:off x="828000" y="2469240"/>
            <a:ext cx="10619640" cy="530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gn="just">
              <a:lnSpc>
                <a:spcPct val="100000"/>
              </a:lnSpc>
              <a:spcBef>
                <a:spcPts val="519"/>
              </a:spcBef>
              <a:buNone/>
            </a:pPr>
            <a:r>
              <a:rPr lang="it-IT" sz="1800" b="1" strike="noStrike" spc="-1" dirty="0">
                <a:solidFill>
                  <a:srgbClr val="000000"/>
                </a:solidFill>
                <a:latin typeface="Lucida Sans Unicode"/>
              </a:rPr>
              <a:t>Sesamo</a:t>
            </a:r>
            <a:r>
              <a:rPr lang="it-IT" sz="1800" b="0" strike="noStrike" spc="-1" dirty="0">
                <a:solidFill>
                  <a:srgbClr val="000000"/>
                </a:solidFill>
                <a:latin typeface="Lucida Sans Unicode"/>
              </a:rPr>
              <a:t> – tre colori su di uno stesso pelo, solo le punte del pelo sono nere, mantello con distribuzione (abbastanza) omogenea dei colori, proporzione rosso/nero vicina al 50%</a:t>
            </a:r>
            <a:endParaRPr lang="it-IT" sz="1800" b="0" strike="noStrike" spc="-1" dirty="0">
              <a:latin typeface="Arial"/>
            </a:endParaRPr>
          </a:p>
        </p:txBody>
      </p:sp>
      <p:sp>
        <p:nvSpPr>
          <p:cNvPr id="103" name="Figura a mano libera 102"/>
          <p:cNvSpPr/>
          <p:nvPr/>
        </p:nvSpPr>
        <p:spPr>
          <a:xfrm>
            <a:off x="609480" y="3167640"/>
            <a:ext cx="10910520" cy="612360"/>
          </a:xfrm>
          <a:custGeom>
            <a:avLst/>
            <a:gdLst/>
            <a:ahLst/>
            <a:cxnLst/>
            <a:rect l="l" t="t" r="r" b="b"/>
            <a:pathLst>
              <a:path w="384637" h="21600">
                <a:moveTo>
                  <a:pt x="3600" y="0"/>
                </a:moveTo>
                <a:arcTo wR="3600" hR="3600" stAng="16200000" swAng="-5400000"/>
                <a:lnTo>
                  <a:pt x="0" y="18000"/>
                </a:lnTo>
                <a:arcTo wR="3600" hR="3600" stAng="10800000" swAng="-5400000"/>
                <a:lnTo>
                  <a:pt x="381037" y="21600"/>
                </a:lnTo>
                <a:arcTo wR="359437" hR="3600" stAng="5400000" swAng="5400000"/>
                <a:lnTo>
                  <a:pt x="21600" y="3600"/>
                </a:lnTo>
                <a:arcTo wR="359437" hR="3600" stAng="10800000" swAng="5400000"/>
                <a:close/>
              </a:path>
            </a:pathLst>
          </a:custGeom>
          <a:solidFill>
            <a:schemeClr val="accent3">
              <a:lumMod val="75000"/>
            </a:schemeClr>
          </a:solidFill>
          <a:ln w="36000">
            <a:solidFill>
              <a:srgbClr val="3465A4"/>
            </a:solidFill>
            <a:round/>
          </a:ln>
        </p:spPr>
        <p:style>
          <a:lnRef idx="0">
            <a:scrgbClr r="0" g="0" b="0"/>
          </a:lnRef>
          <a:fillRef idx="0">
            <a:scrgbClr r="0" g="0" b="0"/>
          </a:fillRef>
          <a:effectRef idx="0">
            <a:scrgbClr r="0" g="0" b="0"/>
          </a:effectRef>
          <a:fontRef idx="minor"/>
        </p:style>
      </p:sp>
      <p:sp>
        <p:nvSpPr>
          <p:cNvPr id="104" name="Rettangolo 103"/>
          <p:cNvSpPr/>
          <p:nvPr/>
        </p:nvSpPr>
        <p:spPr>
          <a:xfrm>
            <a:off x="792000" y="3204000"/>
            <a:ext cx="10619640" cy="530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gn="just">
              <a:lnSpc>
                <a:spcPct val="100000"/>
              </a:lnSpc>
              <a:spcBef>
                <a:spcPts val="519"/>
              </a:spcBef>
              <a:buNone/>
            </a:pPr>
            <a:r>
              <a:rPr lang="it-IT" sz="1800" b="1" strike="noStrike" spc="-1" dirty="0">
                <a:solidFill>
                  <a:srgbClr val="000000"/>
                </a:solidFill>
                <a:latin typeface="Lucida Sans Unicode"/>
              </a:rPr>
              <a:t>Sesamo rosso </a:t>
            </a:r>
            <a:r>
              <a:rPr lang="it-IT" sz="1800" b="0" strike="noStrike" spc="-1" dirty="0">
                <a:solidFill>
                  <a:srgbClr val="000000"/>
                </a:solidFill>
                <a:latin typeface="Lucida Sans Unicode"/>
              </a:rPr>
              <a:t>– come il sesamo, presenta veletta da vedova (non sempre), proporzione rosso/nero vicina al 50%</a:t>
            </a:r>
            <a:endParaRPr lang="it-IT" sz="1800" b="0" strike="noStrike" spc="-1" dirty="0">
              <a:latin typeface="Arial"/>
            </a:endParaRPr>
          </a:p>
        </p:txBody>
      </p:sp>
      <p:sp>
        <p:nvSpPr>
          <p:cNvPr id="105" name="Figura a mano libera 104"/>
          <p:cNvSpPr/>
          <p:nvPr/>
        </p:nvSpPr>
        <p:spPr>
          <a:xfrm>
            <a:off x="609480" y="3887640"/>
            <a:ext cx="10910520" cy="612360"/>
          </a:xfrm>
          <a:custGeom>
            <a:avLst/>
            <a:gdLst/>
            <a:ahLst/>
            <a:cxnLst/>
            <a:rect l="l" t="t" r="r" b="b"/>
            <a:pathLst>
              <a:path w="384637" h="21600">
                <a:moveTo>
                  <a:pt x="3600" y="0"/>
                </a:moveTo>
                <a:arcTo wR="3600" hR="3600" stAng="16200000" swAng="-5400000"/>
                <a:lnTo>
                  <a:pt x="0" y="18000"/>
                </a:lnTo>
                <a:arcTo wR="3600" hR="3600" stAng="10800000" swAng="-5400000"/>
                <a:lnTo>
                  <a:pt x="381037" y="21600"/>
                </a:lnTo>
                <a:arcTo wR="359437" hR="3600" stAng="5400000" swAng="5400000"/>
                <a:lnTo>
                  <a:pt x="21600" y="3600"/>
                </a:lnTo>
                <a:arcTo wR="359437" hR="3600" stAng="10800000" swAng="5400000"/>
                <a:close/>
              </a:path>
            </a:pathLst>
          </a:custGeom>
          <a:solidFill>
            <a:schemeClr val="accent3">
              <a:lumMod val="75000"/>
            </a:schemeClr>
          </a:solidFill>
          <a:ln w="36000">
            <a:solidFill>
              <a:srgbClr val="3465A4"/>
            </a:solidFill>
            <a:round/>
          </a:ln>
        </p:spPr>
        <p:style>
          <a:lnRef idx="0">
            <a:scrgbClr r="0" g="0" b="0"/>
          </a:lnRef>
          <a:fillRef idx="0">
            <a:scrgbClr r="0" g="0" b="0"/>
          </a:fillRef>
          <a:effectRef idx="0">
            <a:scrgbClr r="0" g="0" b="0"/>
          </a:effectRef>
          <a:fontRef idx="minor"/>
        </p:style>
      </p:sp>
      <p:sp>
        <p:nvSpPr>
          <p:cNvPr id="106" name="Rettangolo 105"/>
          <p:cNvSpPr/>
          <p:nvPr/>
        </p:nvSpPr>
        <p:spPr>
          <a:xfrm>
            <a:off x="727920" y="3852000"/>
            <a:ext cx="10619640" cy="620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spcBef>
                <a:spcPts val="519"/>
              </a:spcBef>
              <a:buNone/>
            </a:pPr>
            <a:r>
              <a:rPr lang="it-IT" sz="1800" b="1" strike="noStrike" spc="-1" dirty="0">
                <a:solidFill>
                  <a:srgbClr val="000000"/>
                </a:solidFill>
                <a:latin typeface="Lucida Sans Unicode"/>
                <a:ea typeface="Noto Sans CJK SC"/>
              </a:rPr>
              <a:t>Sesamo nero </a:t>
            </a:r>
            <a:r>
              <a:rPr lang="it-IT" sz="1800" b="0" strike="noStrike" spc="-1" dirty="0">
                <a:solidFill>
                  <a:srgbClr val="000000"/>
                </a:solidFill>
                <a:latin typeface="Lucida Sans Unicode"/>
                <a:ea typeface="Noto Sans CJK SC"/>
              </a:rPr>
              <a:t>– tre colori su di uno stesso pelo con bande scure più estese, conseguente aspetto generale più scuro rispetto ai precedenti</a:t>
            </a:r>
            <a:endParaRPr lang="it-IT" sz="1800" b="0" strike="noStrike" spc="-1" dirty="0">
              <a:latin typeface="Arial"/>
            </a:endParaRPr>
          </a:p>
        </p:txBody>
      </p:sp>
      <p:sp>
        <p:nvSpPr>
          <p:cNvPr id="107" name="Rettangolo 106"/>
          <p:cNvSpPr/>
          <p:nvPr/>
        </p:nvSpPr>
        <p:spPr>
          <a:xfrm>
            <a:off x="720000" y="4613760"/>
            <a:ext cx="10439640" cy="1626480"/>
          </a:xfrm>
          <a:prstGeom prst="rect">
            <a:avLst/>
          </a:prstGeom>
          <a:noFill/>
          <a:ln w="0">
            <a:gradFill>
              <a:gsLst>
                <a:gs pos="0">
                  <a:srgbClr val="03D4A8"/>
                </a:gs>
                <a:gs pos="25000">
                  <a:srgbClr val="21D6E0"/>
                </a:gs>
                <a:gs pos="75000">
                  <a:srgbClr val="0087E6"/>
                </a:gs>
                <a:gs pos="100000">
                  <a:srgbClr val="005CBF"/>
                </a:gs>
              </a:gsLst>
              <a:lin ang="5400000" scaled="0"/>
            </a:grad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spcBef>
                <a:spcPts val="519"/>
              </a:spcBef>
              <a:buNone/>
            </a:pPr>
            <a:r>
              <a:rPr lang="it-IT" sz="2600" b="0" strike="noStrike" spc="-1" dirty="0">
                <a:solidFill>
                  <a:srgbClr val="000000"/>
                </a:solidFill>
                <a:latin typeface="Lucida Sans Unicode"/>
                <a:ea typeface="Noto Sans CJK SC"/>
              </a:rPr>
              <a:t>l’</a:t>
            </a:r>
            <a:r>
              <a:rPr lang="it-IT" sz="2600" b="0" strike="noStrike" spc="-1" dirty="0" err="1">
                <a:solidFill>
                  <a:srgbClr val="000000"/>
                </a:solidFill>
                <a:latin typeface="Lucida Sans Unicode"/>
                <a:ea typeface="Noto Sans CJK SC"/>
              </a:rPr>
              <a:t>Urajiro</a:t>
            </a:r>
            <a:r>
              <a:rPr lang="it-IT" sz="2600" b="0" strike="noStrike" spc="-1" dirty="0">
                <a:solidFill>
                  <a:srgbClr val="000000"/>
                </a:solidFill>
                <a:latin typeface="Lucida Sans Unicode"/>
                <a:ea typeface="Noto Sans CJK SC"/>
              </a:rPr>
              <a:t> si presenta con il disegno tipico del </a:t>
            </a:r>
            <a:r>
              <a:rPr lang="it-IT" sz="2600" b="0" strike="noStrike" spc="-1" dirty="0" err="1">
                <a:solidFill>
                  <a:srgbClr val="000000"/>
                </a:solidFill>
                <a:latin typeface="Lucida Sans Unicode"/>
                <a:ea typeface="Noto Sans CJK SC"/>
              </a:rPr>
              <a:t>B&amp;T</a:t>
            </a:r>
            <a:r>
              <a:rPr lang="it-IT" sz="2600" b="0" strike="noStrike" spc="-1" dirty="0">
                <a:solidFill>
                  <a:srgbClr val="000000"/>
                </a:solidFill>
                <a:latin typeface="Lucida Sans Unicode"/>
                <a:ea typeface="Noto Sans CJK SC"/>
              </a:rPr>
              <a:t> ma sul petto e sullo stomaco non avrà una colorazione bianca solida, piuttosto presenterà un aspetto “grigiastro” più o meno scuro a causa delle presenza delle striature nere sul pelo bianco.</a:t>
            </a:r>
            <a:endParaRPr lang="it-IT" sz="2600" b="0" strike="noStrike" spc="-1" dirty="0">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PlaceHolder 1"/>
          <p:cNvSpPr>
            <a:spLocks noGrp="1"/>
          </p:cNvSpPr>
          <p:nvPr>
            <p:ph type="title"/>
          </p:nvPr>
        </p:nvSpPr>
        <p:spPr>
          <a:xfrm>
            <a:off x="717480" y="828000"/>
            <a:ext cx="10971360" cy="585720"/>
          </a:xfrm>
          <a:prstGeom prst="rect">
            <a:avLst/>
          </a:prstGeom>
          <a:noFill/>
          <a:ln w="0">
            <a:noFill/>
          </a:ln>
        </p:spPr>
        <p:txBody>
          <a:bodyPr lIns="0" tIns="45000" rIns="0" bIns="0" anchor="b">
            <a:noAutofit/>
          </a:bodyPr>
          <a:lstStyle/>
          <a:p>
            <a:pPr>
              <a:lnSpc>
                <a:spcPct val="100000"/>
              </a:lnSpc>
              <a:buNone/>
            </a:pPr>
            <a:r>
              <a:rPr lang="it-IT" sz="5000" b="0" strike="noStrike" spc="-1" dirty="0">
                <a:solidFill>
                  <a:srgbClr val="04617B"/>
                </a:solidFill>
                <a:latin typeface="Lucida Sans Unicode"/>
              </a:rPr>
              <a:t>Genesi del colore sesamo</a:t>
            </a:r>
            <a:endParaRPr lang="it-IT" sz="5000" b="0" strike="noStrike" spc="-1" dirty="0">
              <a:latin typeface="Arial"/>
            </a:endParaRPr>
          </a:p>
        </p:txBody>
      </p:sp>
      <p:sp>
        <p:nvSpPr>
          <p:cNvPr id="109" name="PlaceHolder 2"/>
          <p:cNvSpPr>
            <a:spLocks noGrp="1"/>
          </p:cNvSpPr>
          <p:nvPr>
            <p:ph/>
          </p:nvPr>
        </p:nvSpPr>
        <p:spPr>
          <a:xfrm>
            <a:off x="609480" y="1584000"/>
            <a:ext cx="10910520" cy="1656000"/>
          </a:xfrm>
          <a:prstGeom prst="rect">
            <a:avLst/>
          </a:prstGeom>
          <a:noFill/>
          <a:ln w="0">
            <a:noFill/>
          </a:ln>
        </p:spPr>
        <p:txBody>
          <a:bodyPr lIns="90000" tIns="45000" rIns="90000" bIns="45000" anchor="t">
            <a:normAutofit fontScale="91000" lnSpcReduction="10000"/>
          </a:bodyPr>
          <a:lstStyle/>
          <a:p>
            <a:pPr marL="274320" indent="-274320" algn="just">
              <a:lnSpc>
                <a:spcPct val="100000"/>
              </a:lnSpc>
              <a:spcBef>
                <a:spcPts val="519"/>
              </a:spcBef>
              <a:buClr>
                <a:srgbClr val="0BD0D9"/>
              </a:buClr>
              <a:buSzPct val="95000"/>
              <a:buFont typeface="Wingdings 2" charset="2"/>
              <a:buChar char=""/>
            </a:pPr>
            <a:r>
              <a:rPr lang="it-IT" sz="2600" b="0" strike="noStrike" spc="-1" dirty="0">
                <a:solidFill>
                  <a:srgbClr val="000000"/>
                </a:solidFill>
                <a:latin typeface="Lucida Sans Unicode"/>
              </a:rPr>
              <a:t>Tutti i colori dei mantelli del cane sono frutto della deposizione nel pelo dei diversi pigmenti ad opera dei </a:t>
            </a:r>
            <a:r>
              <a:rPr lang="it-IT" sz="2600" b="0" strike="noStrike" spc="-1" dirty="0" err="1">
                <a:solidFill>
                  <a:srgbClr val="000000"/>
                </a:solidFill>
                <a:latin typeface="Lucida Sans Unicode"/>
              </a:rPr>
              <a:t>melanociti</a:t>
            </a:r>
            <a:r>
              <a:rPr lang="it-IT" sz="2600" b="0" strike="noStrike" spc="-1" dirty="0">
                <a:solidFill>
                  <a:srgbClr val="000000"/>
                </a:solidFill>
                <a:latin typeface="Lucida Sans Unicode"/>
              </a:rPr>
              <a:t>.</a:t>
            </a:r>
            <a:endParaRPr lang="it-IT" sz="2600" b="0" strike="noStrike" spc="-1" dirty="0">
              <a:latin typeface="Arial"/>
            </a:endParaRPr>
          </a:p>
          <a:p>
            <a:pPr marL="274320" indent="-274320" algn="just">
              <a:lnSpc>
                <a:spcPct val="100000"/>
              </a:lnSpc>
              <a:spcBef>
                <a:spcPts val="519"/>
              </a:spcBef>
              <a:buClr>
                <a:srgbClr val="0BD0D9"/>
              </a:buClr>
              <a:buSzPct val="95000"/>
              <a:buFont typeface="Wingdings 2" charset="2"/>
              <a:buChar char=""/>
            </a:pPr>
            <a:endParaRPr lang="it-IT" sz="2600" b="0" strike="noStrike" spc="-1" dirty="0">
              <a:latin typeface="Arial"/>
            </a:endParaRPr>
          </a:p>
          <a:p>
            <a:pPr marL="274320" indent="-274320" algn="just">
              <a:lnSpc>
                <a:spcPct val="100000"/>
              </a:lnSpc>
              <a:spcBef>
                <a:spcPts val="519"/>
              </a:spcBef>
              <a:buClr>
                <a:srgbClr val="0BD0D9"/>
              </a:buClr>
              <a:buSzPct val="95000"/>
              <a:buFont typeface="Wingdings 2" charset="2"/>
              <a:buChar char=""/>
            </a:pPr>
            <a:r>
              <a:rPr lang="it-IT" sz="2600" b="0" strike="noStrike" spc="-1" dirty="0">
                <a:solidFill>
                  <a:srgbClr val="000000"/>
                </a:solidFill>
                <a:latin typeface="Lucida Sans Unicode"/>
                <a:ea typeface="Noto Sans CJK SC"/>
              </a:rPr>
              <a:t>Come si produce il colore striato caratteristico del sesamo?</a:t>
            </a:r>
            <a:endParaRPr lang="it-IT" sz="2600" b="0" strike="noStrike" spc="-1" dirty="0">
              <a:latin typeface="Arial"/>
            </a:endParaRPr>
          </a:p>
        </p:txBody>
      </p:sp>
      <p:sp>
        <p:nvSpPr>
          <p:cNvPr id="110" name="Figura a mano libera 109"/>
          <p:cNvSpPr/>
          <p:nvPr/>
        </p:nvSpPr>
        <p:spPr>
          <a:xfrm>
            <a:off x="720000" y="3420000"/>
            <a:ext cx="10620000" cy="2340000"/>
          </a:xfrm>
          <a:custGeom>
            <a:avLst/>
            <a:gdLst/>
            <a:ahLst/>
            <a:cxnLst/>
            <a:rect l="l" t="t" r="r" b="b"/>
            <a:pathLst>
              <a:path w="98019" h="21600">
                <a:moveTo>
                  <a:pt x="3600" y="0"/>
                </a:moveTo>
                <a:arcTo wR="3600" hR="3600" stAng="16200000" swAng="-5400000"/>
                <a:lnTo>
                  <a:pt x="0" y="18000"/>
                </a:lnTo>
                <a:arcTo wR="3600" hR="3600" stAng="10800000" swAng="-5400000"/>
                <a:lnTo>
                  <a:pt x="94419" y="21600"/>
                </a:lnTo>
                <a:arcTo wR="72819" hR="3600" stAng="5400000" swAng="5400000"/>
                <a:lnTo>
                  <a:pt x="21600" y="3600"/>
                </a:lnTo>
                <a:arcTo wR="72819" hR="3600" stAng="10800000" swAng="5400000"/>
                <a:close/>
              </a:path>
            </a:pathLst>
          </a:custGeom>
          <a:solidFill>
            <a:schemeClr val="accent3">
              <a:lumMod val="75000"/>
            </a:schemeClr>
          </a:solidFill>
          <a:ln w="36000">
            <a:solidFill>
              <a:srgbClr val="3465A4"/>
            </a:solidFill>
            <a:round/>
          </a:ln>
          <a:effectLst>
            <a:innerShdw blurRad="63500" dist="50800" dir="13500000">
              <a:schemeClr val="accent3">
                <a:lumMod val="50000"/>
                <a:alpha val="50000"/>
              </a:schemeClr>
            </a:innerShdw>
          </a:effectLst>
        </p:spPr>
        <p:style>
          <a:lnRef idx="0">
            <a:scrgbClr r="0" g="0" b="0"/>
          </a:lnRef>
          <a:fillRef idx="0">
            <a:scrgbClr r="0" g="0" b="0"/>
          </a:fillRef>
          <a:effectRef idx="0">
            <a:scrgbClr r="0" g="0" b="0"/>
          </a:effectRef>
          <a:fontRef idx="minor"/>
        </p:style>
      </p:sp>
      <p:sp>
        <p:nvSpPr>
          <p:cNvPr id="111" name="CasellaDiTesto 110"/>
          <p:cNvSpPr txBox="1"/>
          <p:nvPr/>
        </p:nvSpPr>
        <p:spPr>
          <a:xfrm>
            <a:off x="900000" y="3600000"/>
            <a:ext cx="10260000" cy="2340000"/>
          </a:xfrm>
          <a:prstGeom prst="rect">
            <a:avLst/>
          </a:prstGeom>
          <a:noFill/>
          <a:ln w="36000">
            <a:noFill/>
          </a:ln>
        </p:spPr>
        <p:txBody>
          <a:bodyPr lIns="90000" tIns="45000" rIns="90000" bIns="45000" anchor="t">
            <a:noAutofit/>
          </a:bodyPr>
          <a:lstStyle/>
          <a:p>
            <a:pPr algn="just">
              <a:lnSpc>
                <a:spcPct val="100000"/>
              </a:lnSpc>
              <a:buNone/>
            </a:pPr>
            <a:r>
              <a:rPr lang="it-IT" sz="2600" b="0" strike="noStrike" spc="-1" dirty="0">
                <a:solidFill>
                  <a:srgbClr val="000000"/>
                </a:solidFill>
                <a:latin typeface="Lucida Sans Unicode"/>
                <a:ea typeface="Noto Sans CJK SC"/>
              </a:rPr>
              <a:t>Le striature sono frutto di una azione ciclica in cui i </a:t>
            </a:r>
            <a:r>
              <a:rPr lang="it-IT" sz="2600" b="0" strike="noStrike" spc="-1" dirty="0" err="1">
                <a:solidFill>
                  <a:srgbClr val="000000"/>
                </a:solidFill>
                <a:latin typeface="Lucida Sans Unicode"/>
                <a:ea typeface="Noto Sans CJK SC"/>
              </a:rPr>
              <a:t>melanoiciti</a:t>
            </a:r>
            <a:r>
              <a:rPr lang="it-IT" sz="2600" b="0" strike="noStrike" spc="-1" dirty="0">
                <a:solidFill>
                  <a:srgbClr val="000000"/>
                </a:solidFill>
                <a:latin typeface="Lucida Sans Unicode"/>
                <a:ea typeface="Noto Sans CJK SC"/>
              </a:rPr>
              <a:t> passano dal produrre un tipo di pigmento all’altro. </a:t>
            </a:r>
            <a:endParaRPr lang="it-IT" sz="2600" b="0" strike="noStrike" spc="-1" dirty="0">
              <a:latin typeface="Arial"/>
            </a:endParaRPr>
          </a:p>
          <a:p>
            <a:pPr algn="just">
              <a:lnSpc>
                <a:spcPct val="100000"/>
              </a:lnSpc>
              <a:buNone/>
            </a:pPr>
            <a:r>
              <a:rPr lang="it-IT" sz="2600" b="0" strike="noStrike" spc="-1" dirty="0">
                <a:solidFill>
                  <a:srgbClr val="000000"/>
                </a:solidFill>
                <a:latin typeface="Lucida Sans Unicode"/>
                <a:ea typeface="Noto Sans CJK SC"/>
              </a:rPr>
              <a:t>Questo processo definito “Color </a:t>
            </a:r>
            <a:r>
              <a:rPr lang="it-IT" sz="2600" b="0" strike="noStrike" spc="-1" dirty="0" err="1">
                <a:solidFill>
                  <a:srgbClr val="000000"/>
                </a:solidFill>
                <a:latin typeface="Lucida Sans Unicode"/>
                <a:ea typeface="Noto Sans CJK SC"/>
              </a:rPr>
              <a:t>Switching</a:t>
            </a:r>
            <a:r>
              <a:rPr lang="it-IT" sz="2600" b="0" strike="noStrike" spc="-1" dirty="0">
                <a:solidFill>
                  <a:srgbClr val="000000"/>
                </a:solidFill>
                <a:latin typeface="Lucida Sans Unicode"/>
                <a:ea typeface="Noto Sans CJK SC"/>
              </a:rPr>
              <a:t>” è regolato da un sistema </a:t>
            </a:r>
            <a:r>
              <a:rPr lang="it-IT" sz="2600" b="0" strike="noStrike" spc="-1" dirty="0" err="1">
                <a:solidFill>
                  <a:srgbClr val="000000"/>
                </a:solidFill>
                <a:latin typeface="Lucida Sans Unicode"/>
                <a:ea typeface="Noto Sans CJK SC"/>
              </a:rPr>
              <a:t>ligando</a:t>
            </a:r>
            <a:r>
              <a:rPr lang="it-IT" sz="2600" b="0" strike="noStrike" spc="-1" dirty="0">
                <a:solidFill>
                  <a:srgbClr val="000000"/>
                </a:solidFill>
                <a:latin typeface="Lucida Sans Unicode"/>
                <a:ea typeface="Noto Sans CJK SC"/>
              </a:rPr>
              <a:t> - recettore a tre geni.</a:t>
            </a:r>
            <a:endParaRPr lang="it-IT" sz="2600" b="0" strike="noStrike" spc="-1" dirty="0">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ttangolo 111"/>
          <p:cNvSpPr/>
          <p:nvPr/>
        </p:nvSpPr>
        <p:spPr>
          <a:xfrm>
            <a:off x="576000" y="1643050"/>
            <a:ext cx="7379640" cy="533231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buNone/>
            </a:pPr>
            <a:r>
              <a:rPr lang="it-IT" sz="2400" b="0" strike="noStrike" spc="-1" dirty="0">
                <a:latin typeface="Lucida Sans" pitchFamily="34" charset="0"/>
                <a:ea typeface="Noto Sans CJK SC"/>
              </a:rPr>
              <a:t>I sistemi </a:t>
            </a:r>
            <a:r>
              <a:rPr lang="it-IT" sz="2400" b="1" strike="noStrike" spc="-1" dirty="0" err="1" smtClean="0">
                <a:latin typeface="Lucida Sans" pitchFamily="34" charset="0"/>
                <a:ea typeface="Noto Sans CJK SC"/>
              </a:rPr>
              <a:t>ligando</a:t>
            </a:r>
            <a:r>
              <a:rPr lang="it-IT" sz="2400" b="1" strike="noStrike" spc="-1" dirty="0" smtClean="0">
                <a:latin typeface="Lucida Sans" pitchFamily="34" charset="0"/>
                <a:ea typeface="Noto Sans CJK SC"/>
              </a:rPr>
              <a:t> -</a:t>
            </a:r>
            <a:r>
              <a:rPr lang="it-IT" sz="2400" b="1" spc="-1" dirty="0" smtClean="0">
                <a:latin typeface="Lucida Sans" pitchFamily="34" charset="0"/>
                <a:ea typeface="Noto Sans CJK SC"/>
              </a:rPr>
              <a:t> </a:t>
            </a:r>
            <a:r>
              <a:rPr lang="it-IT" sz="2400" b="1" strike="noStrike" spc="-1" dirty="0" smtClean="0">
                <a:latin typeface="Lucida Sans" pitchFamily="34" charset="0"/>
                <a:ea typeface="Noto Sans CJK SC"/>
              </a:rPr>
              <a:t>recettore </a:t>
            </a:r>
            <a:r>
              <a:rPr lang="it-IT" sz="2400" b="0" strike="noStrike" spc="-1" dirty="0">
                <a:latin typeface="Lucida Sans" pitchFamily="34" charset="0"/>
                <a:ea typeface="Noto Sans CJK SC"/>
              </a:rPr>
              <a:t>intervengono in una vastissima gamma di processi biologici e sono estremamente importanti.</a:t>
            </a:r>
            <a:endParaRPr lang="it-IT" sz="2400" b="0" strike="noStrike" spc="-1" dirty="0">
              <a:latin typeface="Lucida Sans" pitchFamily="34" charset="0"/>
            </a:endParaRPr>
          </a:p>
          <a:p>
            <a:pPr algn="just">
              <a:lnSpc>
                <a:spcPct val="100000"/>
              </a:lnSpc>
              <a:buNone/>
            </a:pPr>
            <a:r>
              <a:rPr lang="it-IT" sz="2400" b="0" strike="noStrike" spc="-1" dirty="0">
                <a:latin typeface="Lucida Sans" pitchFamily="34" charset="0"/>
                <a:ea typeface="Noto Sans CJK SC"/>
              </a:rPr>
              <a:t>Sono strutture molecolari costituite da un recettore in grado di riconoscere e legare a se solo specifiche molecole o gruppi di molecole, dette appunto </a:t>
            </a:r>
            <a:r>
              <a:rPr lang="it-IT" sz="2400" b="0" strike="noStrike" spc="-1" dirty="0" err="1">
                <a:latin typeface="Lucida Sans" pitchFamily="34" charset="0"/>
                <a:ea typeface="Noto Sans CJK SC"/>
              </a:rPr>
              <a:t>ligandi</a:t>
            </a:r>
            <a:r>
              <a:rPr lang="it-IT" sz="2400" b="0" strike="noStrike" spc="-1" dirty="0">
                <a:latin typeface="Lucida Sans" pitchFamily="34" charset="0"/>
                <a:ea typeface="Noto Sans CJK SC"/>
              </a:rPr>
              <a:t>. </a:t>
            </a:r>
            <a:endParaRPr lang="it-IT" sz="2400" b="0" strike="noStrike" spc="-1" dirty="0">
              <a:latin typeface="Lucida Sans" pitchFamily="34" charset="0"/>
            </a:endParaRPr>
          </a:p>
          <a:p>
            <a:pPr algn="just">
              <a:lnSpc>
                <a:spcPct val="100000"/>
              </a:lnSpc>
              <a:buNone/>
            </a:pPr>
            <a:r>
              <a:rPr lang="it-IT" sz="2400" b="0" strike="noStrike" spc="-1" dirty="0">
                <a:latin typeface="Lucida Sans" pitchFamily="34" charset="0"/>
                <a:ea typeface="Noto Sans CJK SC"/>
              </a:rPr>
              <a:t>Funzionano come una serratura che accetta solo alcune chiavi, ed a seconda della chiave inserita apre porte diverse. </a:t>
            </a:r>
            <a:endParaRPr lang="it-IT" sz="2400" b="0" strike="noStrike" spc="-1" dirty="0">
              <a:latin typeface="Lucida Sans" pitchFamily="34" charset="0"/>
            </a:endParaRPr>
          </a:p>
          <a:p>
            <a:pPr algn="just">
              <a:lnSpc>
                <a:spcPct val="100000"/>
              </a:lnSpc>
              <a:buNone/>
            </a:pPr>
            <a:r>
              <a:rPr lang="it-IT" sz="2400" b="0" strike="noStrike" spc="-1" dirty="0">
                <a:latin typeface="Lucida Sans" pitchFamily="34" charset="0"/>
                <a:ea typeface="Noto Sans CJK SC"/>
              </a:rPr>
              <a:t>Questi legami sono in grado di modificare struttura, funzione ed attività delle proteine, permettendo alle cellule di  rispondere agli stimoli esterni.</a:t>
            </a:r>
            <a:endParaRPr lang="it-IT" sz="2400" b="0" strike="noStrike" spc="-1" dirty="0">
              <a:latin typeface="Lucida Sans" pitchFamily="34" charset="0"/>
            </a:endParaRPr>
          </a:p>
          <a:p>
            <a:pPr algn="just">
              <a:lnSpc>
                <a:spcPct val="100000"/>
              </a:lnSpc>
              <a:buNone/>
            </a:pPr>
            <a:r>
              <a:rPr lang="it-IT" sz="2400" b="0" strike="noStrike" spc="-1" dirty="0">
                <a:latin typeface="Arial"/>
                <a:ea typeface="Noto Sans CJK SC"/>
              </a:rPr>
              <a:t> </a:t>
            </a:r>
            <a:endParaRPr lang="it-IT" sz="2400" b="0" strike="noStrike" spc="-1" dirty="0">
              <a:latin typeface="Arial"/>
            </a:endParaRPr>
          </a:p>
        </p:txBody>
      </p:sp>
      <p:pic>
        <p:nvPicPr>
          <p:cNvPr id="113" name="Immagine 112"/>
          <p:cNvPicPr/>
          <p:nvPr/>
        </p:nvPicPr>
        <p:blipFill>
          <a:blip r:embed="rId2" cstate="print"/>
          <a:stretch/>
        </p:blipFill>
        <p:spPr>
          <a:xfrm>
            <a:off x="8280360" y="1980000"/>
            <a:ext cx="3277800" cy="3600000"/>
          </a:xfrm>
          <a:prstGeom prst="rect">
            <a:avLst/>
          </a:prstGeom>
          <a:ln w="0">
            <a:noFill/>
          </a:ln>
        </p:spPr>
      </p:pic>
      <p:sp>
        <p:nvSpPr>
          <p:cNvPr id="114" name="PlaceHolder 7"/>
          <p:cNvSpPr/>
          <p:nvPr/>
        </p:nvSpPr>
        <p:spPr>
          <a:xfrm>
            <a:off x="595274" y="714356"/>
            <a:ext cx="10971360" cy="785818"/>
          </a:xfrm>
          <a:prstGeom prst="rect">
            <a:avLst/>
          </a:prstGeom>
          <a:noFill/>
          <a:ln w="0">
            <a:noFill/>
          </a:ln>
        </p:spPr>
        <p:style>
          <a:lnRef idx="0">
            <a:scrgbClr r="0" g="0" b="0"/>
          </a:lnRef>
          <a:fillRef idx="0">
            <a:scrgbClr r="0" g="0" b="0"/>
          </a:fillRef>
          <a:effectRef idx="0">
            <a:scrgbClr r="0" g="0" b="0"/>
          </a:effectRef>
          <a:fontRef idx="minor"/>
        </p:style>
        <p:txBody>
          <a:bodyPr lIns="0" tIns="45000" rIns="0" bIns="0" anchor="b">
            <a:noAutofit/>
          </a:bodyPr>
          <a:lstStyle/>
          <a:p>
            <a:pPr>
              <a:lnSpc>
                <a:spcPct val="100000"/>
              </a:lnSpc>
              <a:buNone/>
            </a:pPr>
            <a:r>
              <a:rPr lang="it-IT" sz="5000" strike="noStrike" spc="-1" dirty="0">
                <a:solidFill>
                  <a:srgbClr val="04617B"/>
                </a:solidFill>
                <a:latin typeface="Lucida Sans Unicode"/>
              </a:rPr>
              <a:t>Sistemi </a:t>
            </a:r>
            <a:r>
              <a:rPr lang="it-IT" sz="5000" strike="noStrike" spc="-1" dirty="0" err="1">
                <a:solidFill>
                  <a:srgbClr val="04617B"/>
                </a:solidFill>
                <a:latin typeface="Lucida Sans Unicode"/>
              </a:rPr>
              <a:t>ligando</a:t>
            </a:r>
            <a:r>
              <a:rPr lang="it-IT" sz="5000" strike="noStrike" spc="-1" dirty="0">
                <a:solidFill>
                  <a:srgbClr val="04617B"/>
                </a:solidFill>
                <a:latin typeface="Lucida Sans Unicode"/>
              </a:rPr>
              <a:t> – recettore 1</a:t>
            </a:r>
            <a:endParaRPr lang="it-IT" sz="5000" strike="noStrike" spc="-1" dirty="0">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ttangolo 114"/>
          <p:cNvSpPr/>
          <p:nvPr/>
        </p:nvSpPr>
        <p:spPr>
          <a:xfrm>
            <a:off x="576000" y="1902240"/>
            <a:ext cx="7379640" cy="3317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buNone/>
            </a:pPr>
            <a:r>
              <a:rPr lang="it-IT" sz="2400" b="0" strike="noStrike" spc="-1" dirty="0">
                <a:latin typeface="Lucida Sans" pitchFamily="34" charset="0"/>
                <a:ea typeface="Noto Sans CJK SC"/>
              </a:rPr>
              <a:t>Nel nostro caso il sistema è costituito dal recettore MC1R una proteina che si trova sulla </a:t>
            </a:r>
            <a:r>
              <a:rPr lang="it-IT" sz="2400" b="0" strike="noStrike" spc="-1" dirty="0" err="1">
                <a:latin typeface="Lucida Sans" pitchFamily="34" charset="0"/>
                <a:ea typeface="Noto Sans CJK SC"/>
              </a:rPr>
              <a:t>superfice</a:t>
            </a:r>
            <a:r>
              <a:rPr lang="it-IT" sz="2400" b="0" strike="noStrike" spc="-1" dirty="0">
                <a:latin typeface="Lucida Sans" pitchFamily="34" charset="0"/>
                <a:ea typeface="Noto Sans CJK SC"/>
              </a:rPr>
              <a:t> dei </a:t>
            </a:r>
            <a:r>
              <a:rPr lang="it-IT" sz="2400" b="0" strike="noStrike" spc="-1" dirty="0" err="1">
                <a:latin typeface="Lucida Sans" pitchFamily="34" charset="0"/>
                <a:ea typeface="Noto Sans CJK SC"/>
              </a:rPr>
              <a:t>melanociti</a:t>
            </a:r>
            <a:r>
              <a:rPr lang="it-IT" sz="2400" b="0" strike="noStrike" spc="-1" dirty="0">
                <a:latin typeface="Lucida Sans" pitchFamily="34" charset="0"/>
                <a:ea typeface="Noto Sans CJK SC"/>
              </a:rPr>
              <a:t> detto </a:t>
            </a:r>
            <a:r>
              <a:rPr lang="it-IT" sz="2400" b="0" strike="noStrike" spc="-1" dirty="0" err="1">
                <a:latin typeface="Lucida Sans" pitchFamily="34" charset="0"/>
                <a:ea typeface="Noto Sans CJK SC"/>
              </a:rPr>
              <a:t>Melanocortina</a:t>
            </a:r>
            <a:r>
              <a:rPr lang="it-IT" sz="2400" b="0" strike="noStrike" spc="-1" dirty="0">
                <a:latin typeface="Lucida Sans" pitchFamily="34" charset="0"/>
                <a:ea typeface="Noto Sans CJK SC"/>
              </a:rPr>
              <a:t> 1, dalla ASIP (</a:t>
            </a:r>
            <a:r>
              <a:rPr lang="it-IT" sz="2400" b="0" strike="noStrike" spc="-1" dirty="0" err="1">
                <a:latin typeface="Lucida Sans" pitchFamily="34" charset="0"/>
                <a:ea typeface="Noto Sans CJK SC"/>
              </a:rPr>
              <a:t>Agouti</a:t>
            </a:r>
            <a:r>
              <a:rPr lang="it-IT" sz="2400" b="0" strike="noStrike" spc="-1" dirty="0">
                <a:latin typeface="Lucida Sans" pitchFamily="34" charset="0"/>
                <a:ea typeface="Noto Sans CJK SC"/>
              </a:rPr>
              <a:t> </a:t>
            </a:r>
            <a:r>
              <a:rPr lang="it-IT" sz="2400" b="0" strike="noStrike" spc="-1" dirty="0" err="1">
                <a:latin typeface="Lucida Sans" pitchFamily="34" charset="0"/>
                <a:ea typeface="Noto Sans CJK SC"/>
              </a:rPr>
              <a:t>Signaling</a:t>
            </a:r>
            <a:r>
              <a:rPr lang="it-IT" sz="2400" b="0" strike="noStrike" spc="-1" dirty="0">
                <a:latin typeface="Lucida Sans" pitchFamily="34" charset="0"/>
                <a:ea typeface="Noto Sans CJK SC"/>
              </a:rPr>
              <a:t> </a:t>
            </a:r>
            <a:r>
              <a:rPr lang="it-IT" sz="2400" b="0" strike="noStrike" spc="-1" dirty="0" err="1">
                <a:latin typeface="Lucida Sans" pitchFamily="34" charset="0"/>
                <a:ea typeface="Noto Sans CJK SC"/>
              </a:rPr>
              <a:t>Protein</a:t>
            </a:r>
            <a:r>
              <a:rPr lang="it-IT" sz="2400" b="0" strike="noStrike" spc="-1" dirty="0">
                <a:latin typeface="Lucida Sans" pitchFamily="34" charset="0"/>
                <a:ea typeface="Noto Sans CJK SC"/>
              </a:rPr>
              <a:t>) proteina propria del gene </a:t>
            </a:r>
            <a:r>
              <a:rPr lang="it-IT" sz="2400" b="0" strike="noStrike" spc="-1" dirty="0" err="1" smtClean="0">
                <a:latin typeface="Lucida Sans" pitchFamily="34" charset="0"/>
                <a:ea typeface="Noto Sans CJK SC"/>
              </a:rPr>
              <a:t>Agouti</a:t>
            </a:r>
            <a:r>
              <a:rPr lang="it-IT" sz="2400" b="0" strike="noStrike" spc="-1" dirty="0" smtClean="0">
                <a:latin typeface="Lucida Sans" pitchFamily="34" charset="0"/>
                <a:ea typeface="Noto Sans CJK SC"/>
              </a:rPr>
              <a:t> </a:t>
            </a:r>
            <a:r>
              <a:rPr lang="it-IT" sz="2400" b="0" strike="noStrike" spc="-1" dirty="0">
                <a:latin typeface="Lucida Sans" pitchFamily="34" charset="0"/>
                <a:ea typeface="Noto Sans CJK SC"/>
              </a:rPr>
              <a:t>con i suoi alleli e da un suo antagonista il CBD103, o  </a:t>
            </a:r>
            <a:r>
              <a:rPr lang="it-IT" sz="2400" b="0" strike="noStrike" spc="-1" dirty="0" err="1">
                <a:latin typeface="Lucida Sans" pitchFamily="34" charset="0"/>
                <a:ea typeface="Noto Sans CJK SC"/>
              </a:rPr>
              <a:t>β-defensina</a:t>
            </a:r>
            <a:r>
              <a:rPr lang="it-IT" sz="2400" b="0" strike="noStrike" spc="-1" dirty="0">
                <a:latin typeface="Lucida Sans" pitchFamily="34" charset="0"/>
                <a:ea typeface="Noto Sans CJK SC"/>
              </a:rPr>
              <a:t> 103 identificata nel locus K,  anch’essa con tre alleli con ordine di dominanza KB Nero &gt; </a:t>
            </a:r>
            <a:r>
              <a:rPr lang="it-IT" sz="2400" b="0" strike="noStrike" spc="-1" dirty="0" err="1">
                <a:latin typeface="Lucida Sans" pitchFamily="34" charset="0"/>
                <a:ea typeface="Noto Sans CJK SC"/>
              </a:rPr>
              <a:t>kbr</a:t>
            </a:r>
            <a:r>
              <a:rPr lang="it-IT" sz="2400" b="0" strike="noStrike" spc="-1" dirty="0">
                <a:latin typeface="Lucida Sans" pitchFamily="34" charset="0"/>
                <a:ea typeface="Noto Sans CJK SC"/>
              </a:rPr>
              <a:t> (tigrato) &gt; </a:t>
            </a:r>
            <a:r>
              <a:rPr lang="it-IT" sz="2400" b="0" strike="noStrike" spc="-1" dirty="0" err="1">
                <a:latin typeface="Lucida Sans" pitchFamily="34" charset="0"/>
                <a:ea typeface="Noto Sans CJK SC"/>
              </a:rPr>
              <a:t>ky</a:t>
            </a:r>
            <a:r>
              <a:rPr lang="it-IT" sz="2400" b="0" strike="noStrike" spc="-1" dirty="0">
                <a:latin typeface="Lucida Sans" pitchFamily="34" charset="0"/>
                <a:ea typeface="Noto Sans CJK SC"/>
              </a:rPr>
              <a:t> (giallo). </a:t>
            </a:r>
            <a:endParaRPr lang="it-IT" sz="2400" b="0" strike="noStrike" spc="-1" dirty="0">
              <a:latin typeface="Lucida Sans" pitchFamily="34" charset="0"/>
            </a:endParaRPr>
          </a:p>
        </p:txBody>
      </p:sp>
      <p:pic>
        <p:nvPicPr>
          <p:cNvPr id="116" name="Immagine 115"/>
          <p:cNvPicPr/>
          <p:nvPr/>
        </p:nvPicPr>
        <p:blipFill>
          <a:blip r:embed="rId2" cstate="print"/>
          <a:stretch/>
        </p:blipFill>
        <p:spPr>
          <a:xfrm>
            <a:off x="8280360" y="1872000"/>
            <a:ext cx="3277800" cy="3600000"/>
          </a:xfrm>
          <a:prstGeom prst="rect">
            <a:avLst/>
          </a:prstGeom>
          <a:ln w="0">
            <a:noFill/>
          </a:ln>
        </p:spPr>
      </p:pic>
      <p:sp>
        <p:nvSpPr>
          <p:cNvPr id="117" name="PlaceHolder 4"/>
          <p:cNvSpPr/>
          <p:nvPr/>
        </p:nvSpPr>
        <p:spPr>
          <a:xfrm>
            <a:off x="609840" y="1032480"/>
            <a:ext cx="10971360" cy="585720"/>
          </a:xfrm>
          <a:prstGeom prst="rect">
            <a:avLst/>
          </a:prstGeom>
          <a:noFill/>
          <a:ln w="0">
            <a:noFill/>
          </a:ln>
        </p:spPr>
        <p:style>
          <a:lnRef idx="0">
            <a:scrgbClr r="0" g="0" b="0"/>
          </a:lnRef>
          <a:fillRef idx="0">
            <a:scrgbClr r="0" g="0" b="0"/>
          </a:fillRef>
          <a:effectRef idx="0">
            <a:scrgbClr r="0" g="0" b="0"/>
          </a:effectRef>
          <a:fontRef idx="minor"/>
        </p:style>
        <p:txBody>
          <a:bodyPr lIns="0" tIns="45000" rIns="0" bIns="0" anchor="b">
            <a:noAutofit/>
          </a:bodyPr>
          <a:lstStyle/>
          <a:p>
            <a:pPr>
              <a:lnSpc>
                <a:spcPct val="100000"/>
              </a:lnSpc>
              <a:buNone/>
            </a:pPr>
            <a:r>
              <a:rPr lang="it-IT" sz="5000" b="0" strike="noStrike" spc="-1" dirty="0">
                <a:solidFill>
                  <a:srgbClr val="04617B"/>
                </a:solidFill>
                <a:latin typeface="Lucida Sans Unicode"/>
              </a:rPr>
              <a:t>Sistemi </a:t>
            </a:r>
            <a:r>
              <a:rPr lang="it-IT" sz="5000" b="0" strike="noStrike" spc="-1" dirty="0" err="1">
                <a:solidFill>
                  <a:srgbClr val="04617B"/>
                </a:solidFill>
                <a:latin typeface="Lucida Sans Unicode"/>
              </a:rPr>
              <a:t>ligando</a:t>
            </a:r>
            <a:r>
              <a:rPr lang="it-IT" sz="5000" b="0" strike="noStrike" spc="-1" dirty="0">
                <a:solidFill>
                  <a:srgbClr val="04617B"/>
                </a:solidFill>
                <a:latin typeface="Lucida Sans Unicode"/>
              </a:rPr>
              <a:t> – recettore 2</a:t>
            </a:r>
            <a:endParaRPr lang="it-IT" sz="5000" b="0" strike="noStrike" spc="-1" dirty="0">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ttangolo 117"/>
          <p:cNvSpPr/>
          <p:nvPr/>
        </p:nvSpPr>
        <p:spPr>
          <a:xfrm>
            <a:off x="218520" y="1440000"/>
            <a:ext cx="7305480" cy="522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buNone/>
            </a:pPr>
            <a:r>
              <a:rPr lang="it-IT" sz="2000" b="0" strike="noStrike" spc="-1" dirty="0">
                <a:latin typeface="Lucida Sans" pitchFamily="34" charset="0"/>
              </a:rPr>
              <a:t>Quando la concentrazione di ASIP nella cute è bassa, la MC1R spinge i </a:t>
            </a:r>
            <a:r>
              <a:rPr lang="it-IT" sz="2000" b="0" strike="noStrike" spc="-1" dirty="0" err="1">
                <a:latin typeface="Lucida Sans" pitchFamily="34" charset="0"/>
              </a:rPr>
              <a:t>melanociti</a:t>
            </a:r>
            <a:r>
              <a:rPr lang="it-IT" sz="2000" b="0" strike="noStrike" spc="-1" dirty="0">
                <a:latin typeface="Lucida Sans" pitchFamily="34" charset="0"/>
              </a:rPr>
              <a:t> a produrre </a:t>
            </a:r>
            <a:r>
              <a:rPr lang="it-IT" sz="2000" b="0" strike="noStrike" spc="-1" dirty="0" err="1">
                <a:latin typeface="Lucida Sans" pitchFamily="34" charset="0"/>
              </a:rPr>
              <a:t>Eumelanina</a:t>
            </a:r>
            <a:r>
              <a:rPr lang="it-IT" sz="2000" b="0" strike="noStrike" spc="-1" dirty="0">
                <a:latin typeface="Lucida Sans" pitchFamily="34" charset="0"/>
              </a:rPr>
              <a:t> dando  peli più scuri e manti nero/marrone. </a:t>
            </a:r>
          </a:p>
          <a:p>
            <a:pPr algn="just">
              <a:lnSpc>
                <a:spcPct val="100000"/>
              </a:lnSpc>
              <a:buNone/>
            </a:pPr>
            <a:r>
              <a:rPr lang="it-IT" sz="2000" b="0" strike="noStrike" spc="-1" dirty="0">
                <a:latin typeface="Lucida Sans" pitchFamily="34" charset="0"/>
              </a:rPr>
              <a:t>Se invece la concentrazione di ASIP è alta, questa andrà a bloccare l’azione di MC1R ed avremo produzione di </a:t>
            </a:r>
            <a:r>
              <a:rPr lang="it-IT" sz="2000" b="0" strike="noStrike" spc="-1" dirty="0" err="1">
                <a:latin typeface="Lucida Sans" pitchFamily="34" charset="0"/>
              </a:rPr>
              <a:t>Feomelanina</a:t>
            </a:r>
            <a:r>
              <a:rPr lang="it-IT" sz="2000" b="0" strike="noStrike" spc="-1" dirty="0">
                <a:latin typeface="Lucida Sans" pitchFamily="34" charset="0"/>
              </a:rPr>
              <a:t>, con peli più chiari e manti gialli/rossi.</a:t>
            </a:r>
          </a:p>
          <a:p>
            <a:pPr algn="just">
              <a:lnSpc>
                <a:spcPct val="100000"/>
              </a:lnSpc>
              <a:buNone/>
            </a:pPr>
            <a:r>
              <a:rPr lang="it-IT" sz="2000" b="0" strike="noStrike" spc="-1" dirty="0">
                <a:latin typeface="Lucida Sans" pitchFamily="34" charset="0"/>
              </a:rPr>
              <a:t>Se poi CBD103 è presente nella sua forma dominante KB, ASIP è completamente inibita ed avremo manti completamente neri. </a:t>
            </a:r>
          </a:p>
          <a:p>
            <a:pPr algn="just">
              <a:lnSpc>
                <a:spcPct val="100000"/>
              </a:lnSpc>
              <a:buNone/>
            </a:pPr>
            <a:r>
              <a:rPr lang="it-IT" sz="2000" b="0" strike="noStrike" spc="-1" dirty="0">
                <a:latin typeface="Lucida Sans" pitchFamily="34" charset="0"/>
                <a:ea typeface="Noto Sans CJK SC"/>
              </a:rPr>
              <a:t>La concentrazione di ASIP può variare nel tempo </a:t>
            </a:r>
            <a:r>
              <a:rPr lang="it-IT" sz="2000" b="0" strike="noStrike" spc="-1" dirty="0">
                <a:latin typeface="Lucida Sans" pitchFamily="34" charset="0"/>
              </a:rPr>
              <a:t>ciclicamente causando il passaggio dalla produzione di un pigmento all’altro dando così origine a manti con peli striati tipici </a:t>
            </a:r>
            <a:r>
              <a:rPr lang="it-IT" sz="2000" b="0" strike="noStrike" spc="-1" dirty="0" smtClean="0">
                <a:latin typeface="Lucida Sans" pitchFamily="34" charset="0"/>
              </a:rPr>
              <a:t>dell’</a:t>
            </a:r>
            <a:r>
              <a:rPr lang="it-IT" sz="2000" b="0" strike="noStrike" spc="-1" dirty="0" err="1" smtClean="0">
                <a:latin typeface="Lucida Sans" pitchFamily="34" charset="0"/>
              </a:rPr>
              <a:t>Agouti</a:t>
            </a:r>
            <a:r>
              <a:rPr lang="it-IT" sz="2000" b="0" strike="noStrike" spc="-1" dirty="0">
                <a:latin typeface="Lucida Sans" pitchFamily="34" charset="0"/>
              </a:rPr>
              <a:t>.</a:t>
            </a:r>
          </a:p>
          <a:p>
            <a:pPr algn="just">
              <a:lnSpc>
                <a:spcPct val="100000"/>
              </a:lnSpc>
              <a:buNone/>
            </a:pPr>
            <a:r>
              <a:rPr lang="it-IT" sz="2000" b="0" strike="noStrike" spc="-1" dirty="0">
                <a:latin typeface="Lucida Sans" pitchFamily="34" charset="0"/>
              </a:rPr>
              <a:t>Il gene </a:t>
            </a:r>
            <a:r>
              <a:rPr lang="it-IT" sz="2000" b="0" strike="noStrike" spc="-1" dirty="0" err="1" smtClean="0">
                <a:latin typeface="Lucida Sans" pitchFamily="34" charset="0"/>
              </a:rPr>
              <a:t>Agouti</a:t>
            </a:r>
            <a:r>
              <a:rPr lang="it-IT" sz="2000" b="0" strike="noStrike" spc="-1" dirty="0" smtClean="0">
                <a:latin typeface="Lucida Sans" pitchFamily="34" charset="0"/>
              </a:rPr>
              <a:t> </a:t>
            </a:r>
            <a:r>
              <a:rPr lang="it-IT" sz="2000" b="0" strike="noStrike" spc="-1" dirty="0">
                <a:latin typeface="Lucida Sans" pitchFamily="34" charset="0"/>
              </a:rPr>
              <a:t>e le interazioni tra i suoi alleli sono quindi in grado di produrre tutta la moltitudine dei manti conosciuti.</a:t>
            </a:r>
          </a:p>
        </p:txBody>
      </p:sp>
      <p:pic>
        <p:nvPicPr>
          <p:cNvPr id="119" name="Immagine 118"/>
          <p:cNvPicPr/>
          <p:nvPr/>
        </p:nvPicPr>
        <p:blipFill>
          <a:blip r:embed="rId2" cstate="print"/>
          <a:stretch/>
        </p:blipFill>
        <p:spPr>
          <a:xfrm>
            <a:off x="7632000" y="779400"/>
            <a:ext cx="4524120" cy="5720760"/>
          </a:xfrm>
          <a:prstGeom prst="rect">
            <a:avLst/>
          </a:prstGeom>
          <a:ln w="36000">
            <a:noFill/>
          </a:ln>
        </p:spPr>
      </p:pic>
      <p:sp>
        <p:nvSpPr>
          <p:cNvPr id="120" name="PlaceHolder 5"/>
          <p:cNvSpPr/>
          <p:nvPr/>
        </p:nvSpPr>
        <p:spPr>
          <a:xfrm>
            <a:off x="404640" y="834120"/>
            <a:ext cx="10971360" cy="585720"/>
          </a:xfrm>
          <a:prstGeom prst="rect">
            <a:avLst/>
          </a:prstGeom>
          <a:noFill/>
          <a:ln w="0">
            <a:noFill/>
          </a:ln>
        </p:spPr>
        <p:style>
          <a:lnRef idx="0">
            <a:scrgbClr r="0" g="0" b="0"/>
          </a:lnRef>
          <a:fillRef idx="0">
            <a:scrgbClr r="0" g="0" b="0"/>
          </a:fillRef>
          <a:effectRef idx="0">
            <a:scrgbClr r="0" g="0" b="0"/>
          </a:effectRef>
          <a:fontRef idx="minor"/>
        </p:style>
        <p:txBody>
          <a:bodyPr lIns="0" tIns="45000" rIns="0" bIns="0" anchor="b">
            <a:noAutofit/>
          </a:bodyPr>
          <a:lstStyle/>
          <a:p>
            <a:pPr>
              <a:lnSpc>
                <a:spcPct val="100000"/>
              </a:lnSpc>
              <a:buNone/>
            </a:pPr>
            <a:r>
              <a:rPr lang="it-IT" sz="5000" b="0" strike="noStrike" spc="-1" dirty="0">
                <a:solidFill>
                  <a:srgbClr val="04617B"/>
                </a:solidFill>
                <a:latin typeface="Lucida Sans Unicode"/>
              </a:rPr>
              <a:t>Azioni del gene </a:t>
            </a:r>
            <a:r>
              <a:rPr lang="it-IT" sz="5000" b="0" strike="noStrike" spc="-1" dirty="0" err="1" smtClean="0">
                <a:solidFill>
                  <a:srgbClr val="04617B"/>
                </a:solidFill>
                <a:latin typeface="Lucida Sans Unicode"/>
              </a:rPr>
              <a:t>agouti</a:t>
            </a:r>
            <a:endParaRPr lang="it-IT" sz="5000" b="0" strike="noStrike" spc="-1" dirty="0">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PlaceHolder 6"/>
          <p:cNvSpPr txBox="1"/>
          <p:nvPr/>
        </p:nvSpPr>
        <p:spPr>
          <a:xfrm>
            <a:off x="861480" y="452520"/>
            <a:ext cx="10971360" cy="1141560"/>
          </a:xfrm>
          <a:prstGeom prst="rect">
            <a:avLst/>
          </a:prstGeom>
          <a:noFill/>
          <a:ln w="0">
            <a:noFill/>
          </a:ln>
        </p:spPr>
        <p:txBody>
          <a:bodyPr lIns="0" tIns="45000" rIns="0" bIns="0" anchor="b">
            <a:noAutofit/>
          </a:bodyPr>
          <a:lstStyle/>
          <a:p>
            <a:pPr>
              <a:lnSpc>
                <a:spcPct val="100000"/>
              </a:lnSpc>
              <a:buNone/>
            </a:pPr>
            <a:r>
              <a:rPr lang="it-IT" sz="5000" b="0" strike="noStrike" spc="-1" dirty="0">
                <a:solidFill>
                  <a:srgbClr val="04617B"/>
                </a:solidFill>
                <a:latin typeface="Lucida Sans Unicode"/>
              </a:rPr>
              <a:t>Rosso </a:t>
            </a:r>
            <a:endParaRPr lang="it-IT" sz="5000" b="0" strike="noStrike" spc="-1" dirty="0">
              <a:latin typeface="Arial"/>
            </a:endParaRPr>
          </a:p>
        </p:txBody>
      </p:sp>
      <p:pic>
        <p:nvPicPr>
          <p:cNvPr id="122" name="Segnaposto contenuto 1"/>
          <p:cNvPicPr/>
          <p:nvPr/>
        </p:nvPicPr>
        <p:blipFill>
          <a:blip r:embed="rId2" cstate="print"/>
          <a:stretch/>
        </p:blipFill>
        <p:spPr>
          <a:xfrm>
            <a:off x="1080000" y="1800000"/>
            <a:ext cx="3918600" cy="3706920"/>
          </a:xfrm>
          <a:prstGeom prst="rect">
            <a:avLst/>
          </a:prstGeom>
          <a:ln w="127000" cap="sq">
            <a:solidFill>
              <a:srgbClr val="115964"/>
            </a:solidFill>
            <a:miter/>
          </a:ln>
          <a:effectLst>
            <a:outerShdw blurRad="57240" dist="49893" dir="2700000" algn="tl" rotWithShape="0">
              <a:srgbClr val="000000">
                <a:alpha val="40000"/>
              </a:srgbClr>
            </a:outerShdw>
          </a:effectLst>
        </p:spPr>
      </p:pic>
      <p:sp>
        <p:nvSpPr>
          <p:cNvPr id="123" name="Rettangolo 122"/>
          <p:cNvSpPr/>
          <p:nvPr/>
        </p:nvSpPr>
        <p:spPr>
          <a:xfrm>
            <a:off x="1008000" y="5953680"/>
            <a:ext cx="1295640" cy="345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it-IT" sz="1800" b="0" strike="noStrike" spc="-1" dirty="0" err="1">
                <a:latin typeface="Arial"/>
              </a:rPr>
              <a:t>Ay</a:t>
            </a:r>
            <a:r>
              <a:rPr lang="it-IT" sz="1800" b="0" strike="noStrike" spc="-1" dirty="0">
                <a:latin typeface="Arial"/>
              </a:rPr>
              <a:t>/</a:t>
            </a:r>
            <a:r>
              <a:rPr lang="it-IT" sz="1800" b="0" strike="noStrike" spc="-1" dirty="0" err="1">
                <a:latin typeface="Arial"/>
              </a:rPr>
              <a:t>A*</a:t>
            </a:r>
            <a:r>
              <a:rPr lang="it-IT" sz="1800" b="0" strike="noStrike" spc="-1" dirty="0">
                <a:latin typeface="Arial"/>
              </a:rPr>
              <a:t> </a:t>
            </a:r>
            <a:r>
              <a:rPr lang="it-IT" sz="1800" b="0" strike="noStrike" spc="-1" dirty="0" err="1">
                <a:latin typeface="Arial"/>
              </a:rPr>
              <a:t>Ee</a:t>
            </a:r>
            <a:r>
              <a:rPr lang="it-IT" sz="1800" b="0" strike="noStrike" spc="-1" dirty="0">
                <a:latin typeface="Arial"/>
              </a:rPr>
              <a:t> </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31135</TotalTime>
  <Words>1947</Words>
  <Application>Microsoft Office PowerPoint</Application>
  <PresentationFormat>Personalizzato</PresentationFormat>
  <Paragraphs>142</Paragraphs>
  <Slides>30</Slides>
  <Notes>1</Notes>
  <HiddenSlides>0</HiddenSlides>
  <MMClips>0</MMClips>
  <ScaleCrop>false</ScaleCrop>
  <HeadingPairs>
    <vt:vector size="4" baseType="variant">
      <vt:variant>
        <vt:lpstr>Tema</vt:lpstr>
      </vt:variant>
      <vt:variant>
        <vt:i4>2</vt:i4>
      </vt:variant>
      <vt:variant>
        <vt:lpstr>Titoli diapositive</vt:lpstr>
      </vt:variant>
      <vt:variant>
        <vt:i4>30</vt:i4>
      </vt:variant>
    </vt:vector>
  </HeadingPairs>
  <TitlesOfParts>
    <vt:vector size="32" baseType="lpstr">
      <vt:lpstr>Office Theme</vt:lpstr>
      <vt:lpstr>Office Theme</vt:lpstr>
      <vt:lpstr>Genetica e colorazioni shiba</vt:lpstr>
      <vt:lpstr>Colori accettati dallo standard</vt:lpstr>
      <vt:lpstr>Diapositiva 3</vt:lpstr>
      <vt:lpstr>Il Sesamo nello Shiba</vt:lpstr>
      <vt:lpstr>Genesi del colore sesamo</vt:lpstr>
      <vt:lpstr>Diapositiva 6</vt:lpstr>
      <vt:lpstr>Diapositiva 7</vt:lpstr>
      <vt:lpstr>Diapositiva 8</vt:lpstr>
      <vt:lpstr>Diapositiva 9</vt:lpstr>
      <vt:lpstr>Nero focato</vt:lpstr>
      <vt:lpstr>I Sesamo </vt:lpstr>
      <vt:lpstr>Sesamo rosso</vt:lpstr>
      <vt:lpstr>Sesamo nero</vt:lpstr>
      <vt:lpstr>Bianco</vt:lpstr>
      <vt:lpstr>Genetica del colore applicato allo Shiba</vt:lpstr>
      <vt:lpstr>Esempio pratico</vt:lpstr>
      <vt:lpstr>Diapositiva 17</vt:lpstr>
      <vt:lpstr>Diapositiva 18</vt:lpstr>
      <vt:lpstr>Nuova gerarchia colori Shiba</vt:lpstr>
      <vt:lpstr>Diapositiva 20</vt:lpstr>
      <vt:lpstr>Diapositiva 21</vt:lpstr>
      <vt:lpstr>Diapositiva 22</vt:lpstr>
      <vt:lpstr>Diapositiva 23</vt:lpstr>
      <vt:lpstr>Cerchiamo di capire il motivo</vt:lpstr>
      <vt:lpstr>                          Proposta</vt:lpstr>
      <vt:lpstr>Cosa potrebbe nascere?</vt:lpstr>
      <vt:lpstr>Risposta</vt:lpstr>
      <vt:lpstr>Ecco il figlio! (4 cuccioli 2 neri con bianco e 2 solidi neri)</vt:lpstr>
      <vt:lpstr>Diapositiva 29</vt:lpstr>
      <vt:lpstr>Grazie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Genetca e colorazioni shiba</dc:title>
  <dc:creator>Utente</dc:creator>
  <cp:lastModifiedBy>Utente</cp:lastModifiedBy>
  <cp:revision>69</cp:revision>
  <dcterms:created xsi:type="dcterms:W3CDTF">2023-03-16T09:42:06Z</dcterms:created>
  <dcterms:modified xsi:type="dcterms:W3CDTF">2023-04-22T18:10:09Z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Personalizzato</vt:lpwstr>
  </property>
  <property fmtid="{D5CDD505-2E9C-101B-9397-08002B2CF9AE}" pid="3" name="Slides">
    <vt:i4>33</vt:i4>
  </property>
</Properties>
</file>