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67" r:id="rId4"/>
    <p:sldId id="259" r:id="rId5"/>
    <p:sldId id="268" r:id="rId6"/>
    <p:sldId id="260" r:id="rId7"/>
    <p:sldId id="261" r:id="rId8"/>
    <p:sldId id="269" r:id="rId9"/>
    <p:sldId id="262" r:id="rId10"/>
    <p:sldId id="270" r:id="rId11"/>
    <p:sldId id="263" r:id="rId12"/>
    <p:sldId id="264" r:id="rId13"/>
    <p:sldId id="265" r:id="rId14"/>
    <p:sldId id="266" r:id="rId15"/>
    <p:sldId id="271" r:id="rId1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A391A0-2F98-451F-8C98-B7B5C1A7BF3C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C9A077D4-AF2C-4733-A137-491AC36D23F1}">
      <dgm:prSet phldrT="[Testo]"/>
      <dgm:spPr>
        <a:solidFill>
          <a:schemeClr val="accent1">
            <a:lumMod val="75000"/>
          </a:schemeClr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it-IT" dirty="0" smtClean="0"/>
            <a:t>I meccanismi tramite cui le cellule possono replicarsi sono principalmente :</a:t>
          </a:r>
          <a:endParaRPr lang="it-IT" dirty="0"/>
        </a:p>
      </dgm:t>
    </dgm:pt>
    <dgm:pt modelId="{59222245-1E4D-41E9-B22D-8588C4DCB554}" type="sibTrans" cxnId="{E8FD1132-5555-4D65-8FE9-EA992FFCCEF9}">
      <dgm:prSet/>
      <dgm:spPr/>
      <dgm:t>
        <a:bodyPr/>
        <a:lstStyle/>
        <a:p>
          <a:endParaRPr lang="it-IT"/>
        </a:p>
      </dgm:t>
    </dgm:pt>
    <dgm:pt modelId="{ADA65FB0-A643-4ACD-B7F5-72E39DC2B32D}" type="parTrans" cxnId="{E8FD1132-5555-4D65-8FE9-EA992FFCCEF9}">
      <dgm:prSet/>
      <dgm:spPr/>
      <dgm:t>
        <a:bodyPr/>
        <a:lstStyle/>
        <a:p>
          <a:endParaRPr lang="it-IT"/>
        </a:p>
      </dgm:t>
    </dgm:pt>
    <dgm:pt modelId="{969B8575-96E7-45A6-BA82-AC0EBA739036}">
      <dgm:prSet/>
      <dgm:spPr>
        <a:solidFill>
          <a:schemeClr val="accent1">
            <a:lumMod val="75000"/>
          </a:schemeClr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it-IT" b="1" dirty="0" smtClean="0"/>
            <a:t>Mitosi </a:t>
          </a:r>
          <a:r>
            <a:rPr lang="it-IT" dirty="0" smtClean="0"/>
            <a:t>(viene mantenuto invariato il numero di cromosomi tra una cellula madre e quella figlia)</a:t>
          </a:r>
        </a:p>
      </dgm:t>
    </dgm:pt>
    <dgm:pt modelId="{F1600BDF-2411-4DE7-838A-9EC4BD03D787}" type="parTrans" cxnId="{B90A5743-61E2-4B8E-89CA-B04C054D9123}">
      <dgm:prSet/>
      <dgm:spPr/>
      <dgm:t>
        <a:bodyPr/>
        <a:lstStyle/>
        <a:p>
          <a:endParaRPr lang="it-IT"/>
        </a:p>
      </dgm:t>
    </dgm:pt>
    <dgm:pt modelId="{DCE0E278-1BF4-4FB3-BFC8-CC179B75C0F8}" type="sibTrans" cxnId="{B90A5743-61E2-4B8E-89CA-B04C054D9123}">
      <dgm:prSet/>
      <dgm:spPr/>
      <dgm:t>
        <a:bodyPr/>
        <a:lstStyle/>
        <a:p>
          <a:endParaRPr lang="it-IT"/>
        </a:p>
      </dgm:t>
    </dgm:pt>
    <dgm:pt modelId="{9E260D20-F0B9-4195-97CF-ABFF03695BDD}">
      <dgm:prSet/>
      <dgm:spPr>
        <a:solidFill>
          <a:schemeClr val="accent1">
            <a:lumMod val="75000"/>
          </a:schemeClr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it-IT" b="1" dirty="0" smtClean="0"/>
            <a:t>Meiosi</a:t>
          </a:r>
          <a:r>
            <a:rPr lang="it-IT" dirty="0" smtClean="0"/>
            <a:t> (il numero di cromosomi tra cellula madre e cellula figlia viene dimezzato)</a:t>
          </a:r>
          <a:endParaRPr lang="it-IT" dirty="0"/>
        </a:p>
      </dgm:t>
    </dgm:pt>
    <dgm:pt modelId="{3EA90D55-1094-437C-BC83-A61A6A5DF6E0}" type="parTrans" cxnId="{1FDF0BBC-47F8-4F2A-B0D9-24E9A6FDEF4B}">
      <dgm:prSet/>
      <dgm:spPr/>
      <dgm:t>
        <a:bodyPr/>
        <a:lstStyle/>
        <a:p>
          <a:endParaRPr lang="it-IT"/>
        </a:p>
      </dgm:t>
    </dgm:pt>
    <dgm:pt modelId="{D65418E5-887A-4D79-BFB5-94190E0775D3}" type="sibTrans" cxnId="{1FDF0BBC-47F8-4F2A-B0D9-24E9A6FDEF4B}">
      <dgm:prSet/>
      <dgm:spPr/>
      <dgm:t>
        <a:bodyPr/>
        <a:lstStyle/>
        <a:p>
          <a:endParaRPr lang="it-IT"/>
        </a:p>
      </dgm:t>
    </dgm:pt>
    <dgm:pt modelId="{E4C5CA02-EF93-4022-A2EA-F2C92503F3C4}" type="pres">
      <dgm:prSet presAssocID="{CAA391A0-2F98-451F-8C98-B7B5C1A7BF3C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65E57C8C-B51E-4341-A356-C81CE0182FBF}" type="pres">
      <dgm:prSet presAssocID="{C9A077D4-AF2C-4733-A137-491AC36D23F1}" presName="root1" presStyleCnt="0"/>
      <dgm:spPr/>
    </dgm:pt>
    <dgm:pt modelId="{65462ADD-EB09-43AE-8AE1-18F433E8CE61}" type="pres">
      <dgm:prSet presAssocID="{C9A077D4-AF2C-4733-A137-491AC36D23F1}" presName="LevelOneTextNode" presStyleLbl="node0" presStyleIdx="0" presStyleCnt="1" custLinFactNeighborX="176" custLinFactNeighborY="217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69D4DB2-636A-4FFC-B4B3-7215A220C776}" type="pres">
      <dgm:prSet presAssocID="{C9A077D4-AF2C-4733-A137-491AC36D23F1}" presName="level2hierChild" presStyleCnt="0"/>
      <dgm:spPr/>
    </dgm:pt>
    <dgm:pt modelId="{49E08FCA-2638-4ABF-A6A6-D52211CD1990}" type="pres">
      <dgm:prSet presAssocID="{F1600BDF-2411-4DE7-838A-9EC4BD03D787}" presName="conn2-1" presStyleLbl="parChTrans1D2" presStyleIdx="0" presStyleCnt="2"/>
      <dgm:spPr/>
      <dgm:t>
        <a:bodyPr/>
        <a:lstStyle/>
        <a:p>
          <a:endParaRPr lang="it-IT"/>
        </a:p>
      </dgm:t>
    </dgm:pt>
    <dgm:pt modelId="{4B91D160-BE7A-49B2-B716-0782580D85FA}" type="pres">
      <dgm:prSet presAssocID="{F1600BDF-2411-4DE7-838A-9EC4BD03D787}" presName="connTx" presStyleLbl="parChTrans1D2" presStyleIdx="0" presStyleCnt="2"/>
      <dgm:spPr/>
      <dgm:t>
        <a:bodyPr/>
        <a:lstStyle/>
        <a:p>
          <a:endParaRPr lang="it-IT"/>
        </a:p>
      </dgm:t>
    </dgm:pt>
    <dgm:pt modelId="{13980465-7183-4D4E-A271-DE5CEDF84F05}" type="pres">
      <dgm:prSet presAssocID="{969B8575-96E7-45A6-BA82-AC0EBA739036}" presName="root2" presStyleCnt="0"/>
      <dgm:spPr/>
    </dgm:pt>
    <dgm:pt modelId="{7B36FC69-7E00-4422-BF3C-337EB6C1EFB3}" type="pres">
      <dgm:prSet presAssocID="{969B8575-96E7-45A6-BA82-AC0EBA739036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37167901-0789-47E9-8000-A6138A52911E}" type="pres">
      <dgm:prSet presAssocID="{969B8575-96E7-45A6-BA82-AC0EBA739036}" presName="level3hierChild" presStyleCnt="0"/>
      <dgm:spPr/>
    </dgm:pt>
    <dgm:pt modelId="{2EDF2034-D058-4845-8FBB-2EC3AD6B2F5D}" type="pres">
      <dgm:prSet presAssocID="{3EA90D55-1094-437C-BC83-A61A6A5DF6E0}" presName="conn2-1" presStyleLbl="parChTrans1D2" presStyleIdx="1" presStyleCnt="2"/>
      <dgm:spPr/>
      <dgm:t>
        <a:bodyPr/>
        <a:lstStyle/>
        <a:p>
          <a:endParaRPr lang="it-IT"/>
        </a:p>
      </dgm:t>
    </dgm:pt>
    <dgm:pt modelId="{A6ECC040-9F98-40E0-B70C-F0B2FC1EFF2B}" type="pres">
      <dgm:prSet presAssocID="{3EA90D55-1094-437C-BC83-A61A6A5DF6E0}" presName="connTx" presStyleLbl="parChTrans1D2" presStyleIdx="1" presStyleCnt="2"/>
      <dgm:spPr/>
      <dgm:t>
        <a:bodyPr/>
        <a:lstStyle/>
        <a:p>
          <a:endParaRPr lang="it-IT"/>
        </a:p>
      </dgm:t>
    </dgm:pt>
    <dgm:pt modelId="{EB0D6F25-7A05-485B-9F49-1D1774B291AE}" type="pres">
      <dgm:prSet presAssocID="{9E260D20-F0B9-4195-97CF-ABFF03695BDD}" presName="root2" presStyleCnt="0"/>
      <dgm:spPr/>
    </dgm:pt>
    <dgm:pt modelId="{2777257E-657F-4738-9D1F-E465440ADD02}" type="pres">
      <dgm:prSet presAssocID="{9E260D20-F0B9-4195-97CF-ABFF03695BDD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33E04B2C-EECE-4DD1-9203-25E49DEFF769}" type="pres">
      <dgm:prSet presAssocID="{9E260D20-F0B9-4195-97CF-ABFF03695BDD}" presName="level3hierChild" presStyleCnt="0"/>
      <dgm:spPr/>
    </dgm:pt>
  </dgm:ptLst>
  <dgm:cxnLst>
    <dgm:cxn modelId="{73944997-0C15-479A-BBA4-3F12D0F80D26}" type="presOf" srcId="{3EA90D55-1094-437C-BC83-A61A6A5DF6E0}" destId="{A6ECC040-9F98-40E0-B70C-F0B2FC1EFF2B}" srcOrd="1" destOrd="0" presId="urn:microsoft.com/office/officeart/2005/8/layout/hierarchy2"/>
    <dgm:cxn modelId="{0E6CF607-F8B5-4EE6-A090-55741E7057FE}" type="presOf" srcId="{9E260D20-F0B9-4195-97CF-ABFF03695BDD}" destId="{2777257E-657F-4738-9D1F-E465440ADD02}" srcOrd="0" destOrd="0" presId="urn:microsoft.com/office/officeart/2005/8/layout/hierarchy2"/>
    <dgm:cxn modelId="{98DF3217-B57A-4D80-A81B-AD78C6EC4717}" type="presOf" srcId="{CAA391A0-2F98-451F-8C98-B7B5C1A7BF3C}" destId="{E4C5CA02-EF93-4022-A2EA-F2C92503F3C4}" srcOrd="0" destOrd="0" presId="urn:microsoft.com/office/officeart/2005/8/layout/hierarchy2"/>
    <dgm:cxn modelId="{1FDF0BBC-47F8-4F2A-B0D9-24E9A6FDEF4B}" srcId="{C9A077D4-AF2C-4733-A137-491AC36D23F1}" destId="{9E260D20-F0B9-4195-97CF-ABFF03695BDD}" srcOrd="1" destOrd="0" parTransId="{3EA90D55-1094-437C-BC83-A61A6A5DF6E0}" sibTransId="{D65418E5-887A-4D79-BFB5-94190E0775D3}"/>
    <dgm:cxn modelId="{63C00114-C30C-4053-B455-9AC3F85DFE47}" type="presOf" srcId="{969B8575-96E7-45A6-BA82-AC0EBA739036}" destId="{7B36FC69-7E00-4422-BF3C-337EB6C1EFB3}" srcOrd="0" destOrd="0" presId="urn:microsoft.com/office/officeart/2005/8/layout/hierarchy2"/>
    <dgm:cxn modelId="{B90A5743-61E2-4B8E-89CA-B04C054D9123}" srcId="{C9A077D4-AF2C-4733-A137-491AC36D23F1}" destId="{969B8575-96E7-45A6-BA82-AC0EBA739036}" srcOrd="0" destOrd="0" parTransId="{F1600BDF-2411-4DE7-838A-9EC4BD03D787}" sibTransId="{DCE0E278-1BF4-4FB3-BFC8-CC179B75C0F8}"/>
    <dgm:cxn modelId="{B74B454A-E739-499E-BE20-50685475BCED}" type="presOf" srcId="{F1600BDF-2411-4DE7-838A-9EC4BD03D787}" destId="{4B91D160-BE7A-49B2-B716-0782580D85FA}" srcOrd="1" destOrd="0" presId="urn:microsoft.com/office/officeart/2005/8/layout/hierarchy2"/>
    <dgm:cxn modelId="{05FEBE39-51CB-47F2-8564-6185DF7D9720}" type="presOf" srcId="{3EA90D55-1094-437C-BC83-A61A6A5DF6E0}" destId="{2EDF2034-D058-4845-8FBB-2EC3AD6B2F5D}" srcOrd="0" destOrd="0" presId="urn:microsoft.com/office/officeart/2005/8/layout/hierarchy2"/>
    <dgm:cxn modelId="{E8FD1132-5555-4D65-8FE9-EA992FFCCEF9}" srcId="{CAA391A0-2F98-451F-8C98-B7B5C1A7BF3C}" destId="{C9A077D4-AF2C-4733-A137-491AC36D23F1}" srcOrd="0" destOrd="0" parTransId="{ADA65FB0-A643-4ACD-B7F5-72E39DC2B32D}" sibTransId="{59222245-1E4D-41E9-B22D-8588C4DCB554}"/>
    <dgm:cxn modelId="{056D0AD1-E11B-4670-A74F-E18BB2AF110C}" type="presOf" srcId="{F1600BDF-2411-4DE7-838A-9EC4BD03D787}" destId="{49E08FCA-2638-4ABF-A6A6-D52211CD1990}" srcOrd="0" destOrd="0" presId="urn:microsoft.com/office/officeart/2005/8/layout/hierarchy2"/>
    <dgm:cxn modelId="{57F865C5-78BE-4BC6-A68B-36DF350AEDBC}" type="presOf" srcId="{C9A077D4-AF2C-4733-A137-491AC36D23F1}" destId="{65462ADD-EB09-43AE-8AE1-18F433E8CE61}" srcOrd="0" destOrd="0" presId="urn:microsoft.com/office/officeart/2005/8/layout/hierarchy2"/>
    <dgm:cxn modelId="{748FF546-70FF-4073-8C1B-EC5F0E1AF199}" type="presParOf" srcId="{E4C5CA02-EF93-4022-A2EA-F2C92503F3C4}" destId="{65E57C8C-B51E-4341-A356-C81CE0182FBF}" srcOrd="0" destOrd="0" presId="urn:microsoft.com/office/officeart/2005/8/layout/hierarchy2"/>
    <dgm:cxn modelId="{2F73CBF9-2220-4B6E-AFA2-3D4D19139D16}" type="presParOf" srcId="{65E57C8C-B51E-4341-A356-C81CE0182FBF}" destId="{65462ADD-EB09-43AE-8AE1-18F433E8CE61}" srcOrd="0" destOrd="0" presId="urn:microsoft.com/office/officeart/2005/8/layout/hierarchy2"/>
    <dgm:cxn modelId="{465EAA61-D3D7-4131-84E2-6A4D219206DB}" type="presParOf" srcId="{65E57C8C-B51E-4341-A356-C81CE0182FBF}" destId="{869D4DB2-636A-4FFC-B4B3-7215A220C776}" srcOrd="1" destOrd="0" presId="urn:microsoft.com/office/officeart/2005/8/layout/hierarchy2"/>
    <dgm:cxn modelId="{FC8CAF0A-FE0C-4E44-92BC-90EE9F21168A}" type="presParOf" srcId="{869D4DB2-636A-4FFC-B4B3-7215A220C776}" destId="{49E08FCA-2638-4ABF-A6A6-D52211CD1990}" srcOrd="0" destOrd="0" presId="urn:microsoft.com/office/officeart/2005/8/layout/hierarchy2"/>
    <dgm:cxn modelId="{D23B2A35-F934-488A-A3C8-6AAEB13FB774}" type="presParOf" srcId="{49E08FCA-2638-4ABF-A6A6-D52211CD1990}" destId="{4B91D160-BE7A-49B2-B716-0782580D85FA}" srcOrd="0" destOrd="0" presId="urn:microsoft.com/office/officeart/2005/8/layout/hierarchy2"/>
    <dgm:cxn modelId="{23DA8BA7-5176-4CAA-91C9-5E7919EFEC6B}" type="presParOf" srcId="{869D4DB2-636A-4FFC-B4B3-7215A220C776}" destId="{13980465-7183-4D4E-A271-DE5CEDF84F05}" srcOrd="1" destOrd="0" presId="urn:microsoft.com/office/officeart/2005/8/layout/hierarchy2"/>
    <dgm:cxn modelId="{C3D95060-4002-42C6-8635-C2D07B4A468D}" type="presParOf" srcId="{13980465-7183-4D4E-A271-DE5CEDF84F05}" destId="{7B36FC69-7E00-4422-BF3C-337EB6C1EFB3}" srcOrd="0" destOrd="0" presId="urn:microsoft.com/office/officeart/2005/8/layout/hierarchy2"/>
    <dgm:cxn modelId="{D52BA768-404E-45DB-9EB9-95473060E722}" type="presParOf" srcId="{13980465-7183-4D4E-A271-DE5CEDF84F05}" destId="{37167901-0789-47E9-8000-A6138A52911E}" srcOrd="1" destOrd="0" presId="urn:microsoft.com/office/officeart/2005/8/layout/hierarchy2"/>
    <dgm:cxn modelId="{F1D3A796-7A1C-451B-A9CD-DBABA58B98EE}" type="presParOf" srcId="{869D4DB2-636A-4FFC-B4B3-7215A220C776}" destId="{2EDF2034-D058-4845-8FBB-2EC3AD6B2F5D}" srcOrd="2" destOrd="0" presId="urn:microsoft.com/office/officeart/2005/8/layout/hierarchy2"/>
    <dgm:cxn modelId="{5282D1E2-5825-41D8-8E6E-BCAB8EB79485}" type="presParOf" srcId="{2EDF2034-D058-4845-8FBB-2EC3AD6B2F5D}" destId="{A6ECC040-9F98-40E0-B70C-F0B2FC1EFF2B}" srcOrd="0" destOrd="0" presId="urn:microsoft.com/office/officeart/2005/8/layout/hierarchy2"/>
    <dgm:cxn modelId="{2AF5AD54-C6F1-4ED2-BCED-3ED813066BC6}" type="presParOf" srcId="{869D4DB2-636A-4FFC-B4B3-7215A220C776}" destId="{EB0D6F25-7A05-485B-9F49-1D1774B291AE}" srcOrd="3" destOrd="0" presId="urn:microsoft.com/office/officeart/2005/8/layout/hierarchy2"/>
    <dgm:cxn modelId="{6F3B2BB9-0AA4-42D6-84DF-1A0606FD25C3}" type="presParOf" srcId="{EB0D6F25-7A05-485B-9F49-1D1774B291AE}" destId="{2777257E-657F-4738-9D1F-E465440ADD02}" srcOrd="0" destOrd="0" presId="urn:microsoft.com/office/officeart/2005/8/layout/hierarchy2"/>
    <dgm:cxn modelId="{E1AF375F-A62D-43EB-9C54-3D5310009525}" type="presParOf" srcId="{EB0D6F25-7A05-485B-9F49-1D1774B291AE}" destId="{33E04B2C-EECE-4DD1-9203-25E49DEFF76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5462ADD-EB09-43AE-8AE1-18F433E8CE61}">
      <dsp:nvSpPr>
        <dsp:cNvPr id="0" name=""/>
        <dsp:cNvSpPr/>
      </dsp:nvSpPr>
      <dsp:spPr>
        <a:xfrm>
          <a:off x="10335" y="1443811"/>
          <a:ext cx="3425410" cy="1712705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55000" cap="flat" cmpd="thickThin" algn="ctr">
          <a:solidFill>
            <a:schemeClr val="accent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I meccanismi tramite cui le cellule possono replicarsi sono principalmente :</a:t>
          </a:r>
          <a:endParaRPr lang="it-IT" sz="2000" kern="1200" dirty="0"/>
        </a:p>
      </dsp:txBody>
      <dsp:txXfrm>
        <a:off x="10335" y="1443811"/>
        <a:ext cx="3425410" cy="1712705"/>
      </dsp:txXfrm>
    </dsp:sp>
    <dsp:sp modelId="{49E08FCA-2638-4ABF-A6A6-D52211CD1990}">
      <dsp:nvSpPr>
        <dsp:cNvPr id="0" name=""/>
        <dsp:cNvSpPr/>
      </dsp:nvSpPr>
      <dsp:spPr>
        <a:xfrm rot="19389602">
          <a:off x="3265563" y="1755112"/>
          <a:ext cx="1704501" cy="68115"/>
        </a:xfrm>
        <a:custGeom>
          <a:avLst/>
          <a:gdLst/>
          <a:ahLst/>
          <a:cxnLst/>
          <a:rect l="0" t="0" r="0" b="0"/>
          <a:pathLst>
            <a:path>
              <a:moveTo>
                <a:pt x="0" y="34057"/>
              </a:moveTo>
              <a:lnTo>
                <a:pt x="1704501" y="3405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19389602">
        <a:off x="4075201" y="1746557"/>
        <a:ext cx="85225" cy="85225"/>
      </dsp:txXfrm>
    </dsp:sp>
    <dsp:sp modelId="{7B36FC69-7E00-4422-BF3C-337EB6C1EFB3}">
      <dsp:nvSpPr>
        <dsp:cNvPr id="0" name=""/>
        <dsp:cNvSpPr/>
      </dsp:nvSpPr>
      <dsp:spPr>
        <a:xfrm>
          <a:off x="4799882" y="421822"/>
          <a:ext cx="3425410" cy="1712705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55000" cap="flat" cmpd="thickThin" algn="ctr">
          <a:solidFill>
            <a:schemeClr val="accent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Mitosi </a:t>
          </a:r>
          <a:r>
            <a:rPr lang="it-IT" sz="2000" kern="1200" dirty="0" smtClean="0"/>
            <a:t>(viene mantenuto invariato il numero di cromosomi tra una cellula madre e quella figlia)</a:t>
          </a:r>
        </a:p>
      </dsp:txBody>
      <dsp:txXfrm>
        <a:off x="4799882" y="421822"/>
        <a:ext cx="3425410" cy="1712705"/>
      </dsp:txXfrm>
    </dsp:sp>
    <dsp:sp modelId="{2EDF2034-D058-4845-8FBB-2EC3AD6B2F5D}">
      <dsp:nvSpPr>
        <dsp:cNvPr id="0" name=""/>
        <dsp:cNvSpPr/>
      </dsp:nvSpPr>
      <dsp:spPr>
        <a:xfrm rot="2087191">
          <a:off x="3287324" y="2739917"/>
          <a:ext cx="1660980" cy="68115"/>
        </a:xfrm>
        <a:custGeom>
          <a:avLst/>
          <a:gdLst/>
          <a:ahLst/>
          <a:cxnLst/>
          <a:rect l="0" t="0" r="0" b="0"/>
          <a:pathLst>
            <a:path>
              <a:moveTo>
                <a:pt x="0" y="34057"/>
              </a:moveTo>
              <a:lnTo>
                <a:pt x="1660980" y="3405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2087191">
        <a:off x="4076289" y="2732450"/>
        <a:ext cx="83049" cy="83049"/>
      </dsp:txXfrm>
    </dsp:sp>
    <dsp:sp modelId="{2777257E-657F-4738-9D1F-E465440ADD02}">
      <dsp:nvSpPr>
        <dsp:cNvPr id="0" name=""/>
        <dsp:cNvSpPr/>
      </dsp:nvSpPr>
      <dsp:spPr>
        <a:xfrm>
          <a:off x="4799882" y="2391433"/>
          <a:ext cx="3425410" cy="1712705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55000" cap="flat" cmpd="thickThin" algn="ctr">
          <a:solidFill>
            <a:schemeClr val="accent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Meiosi</a:t>
          </a:r>
          <a:r>
            <a:rPr lang="it-IT" sz="2000" kern="1200" dirty="0" smtClean="0"/>
            <a:t> (il numero di cromosomi tra cellula madre e cellula figlia viene dimezzato)</a:t>
          </a:r>
          <a:endParaRPr lang="it-IT" sz="2000" kern="1200" dirty="0"/>
        </a:p>
      </dsp:txBody>
      <dsp:txXfrm>
        <a:off x="4799882" y="2391433"/>
        <a:ext cx="3425410" cy="17127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olo rettango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grpSp>
        <p:nvGrpSpPr>
          <p:cNvPr id="2" name="Grup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igura a mano liber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igura a mano liber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igura a mano liber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ttore 1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A01708B-9C4A-4D0B-9DF4-A9F80FFA9971}" type="datetimeFigureOut">
              <a:rPr lang="it-IT" smtClean="0"/>
              <a:pPr/>
              <a:t>01/04/2023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9351688-2A2C-4E3E-B154-F3FA0248A09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01708B-9C4A-4D0B-9DF4-A9F80FFA9971}" type="datetimeFigureOut">
              <a:rPr lang="it-IT" smtClean="0"/>
              <a:pPr/>
              <a:t>01/04/2023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351688-2A2C-4E3E-B154-F3FA0248A09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01708B-9C4A-4D0B-9DF4-A9F80FFA9971}" type="datetimeFigureOut">
              <a:rPr lang="it-IT" smtClean="0"/>
              <a:pPr/>
              <a:t>01/04/2023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351688-2A2C-4E3E-B154-F3FA0248A09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01708B-9C4A-4D0B-9DF4-A9F80FFA9971}" type="datetimeFigureOut">
              <a:rPr lang="it-IT" smtClean="0"/>
              <a:pPr/>
              <a:t>01/04/2023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351688-2A2C-4E3E-B154-F3FA0248A097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01708B-9C4A-4D0B-9DF4-A9F80FFA9971}" type="datetimeFigureOut">
              <a:rPr lang="it-IT" smtClean="0"/>
              <a:pPr/>
              <a:t>01/04/2023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351688-2A2C-4E3E-B154-F3FA0248A097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Gallone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Gallone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01708B-9C4A-4D0B-9DF4-A9F80FFA9971}" type="datetimeFigureOut">
              <a:rPr lang="it-IT" smtClean="0"/>
              <a:pPr/>
              <a:t>01/04/2023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351688-2A2C-4E3E-B154-F3FA0248A097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01708B-9C4A-4D0B-9DF4-A9F80FFA9971}" type="datetimeFigureOut">
              <a:rPr lang="it-IT" smtClean="0"/>
              <a:pPr/>
              <a:t>01/04/2023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351688-2A2C-4E3E-B154-F3FA0248A09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01708B-9C4A-4D0B-9DF4-A9F80FFA9971}" type="datetimeFigureOut">
              <a:rPr lang="it-IT" smtClean="0"/>
              <a:pPr/>
              <a:t>01/04/2023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351688-2A2C-4E3E-B154-F3FA0248A097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01708B-9C4A-4D0B-9DF4-A9F80FFA9971}" type="datetimeFigureOut">
              <a:rPr lang="it-IT" smtClean="0"/>
              <a:pPr/>
              <a:t>01/04/2023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351688-2A2C-4E3E-B154-F3FA0248A09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A01708B-9C4A-4D0B-9DF4-A9F80FFA9971}" type="datetimeFigureOut">
              <a:rPr lang="it-IT" smtClean="0"/>
              <a:pPr/>
              <a:t>01/04/2023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351688-2A2C-4E3E-B154-F3FA0248A09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A01708B-9C4A-4D0B-9DF4-A9F80FFA9971}" type="datetimeFigureOut">
              <a:rPr lang="it-IT" smtClean="0"/>
              <a:pPr/>
              <a:t>01/04/2023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9351688-2A2C-4E3E-B154-F3FA0248A097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igura a mano libera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olo rettango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ttore 1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Gallone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Gallone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igura a mano libera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igura a mano libera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olo rettango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ttore 1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A01708B-9C4A-4D0B-9DF4-A9F80FFA9971}" type="datetimeFigureOut">
              <a:rPr lang="it-IT" smtClean="0"/>
              <a:pPr/>
              <a:t>01/04/2023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9351688-2A2C-4E3E-B154-F3FA0248A097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4800" dirty="0" smtClean="0">
                <a:latin typeface="Lucida Sans Unicode" pitchFamily="34" charset="0"/>
                <a:cs typeface="Lucida Sans Unicode" pitchFamily="34" charset="0"/>
              </a:rPr>
              <a:t>GAMETOGENESI </a:t>
            </a:r>
            <a:endParaRPr lang="it-IT" sz="4800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376864" cy="1752600"/>
          </a:xfrm>
        </p:spPr>
        <p:txBody>
          <a:bodyPr/>
          <a:lstStyle/>
          <a:p>
            <a:r>
              <a:rPr lang="it-IT" dirty="0" smtClean="0">
                <a:latin typeface="Lucida Sans Unicode" pitchFamily="34" charset="0"/>
                <a:cs typeface="Lucida Sans Unicode" pitchFamily="34" charset="0"/>
              </a:rPr>
              <a:t>                           Dott. Luca </a:t>
            </a:r>
            <a:r>
              <a:rPr lang="it-IT" dirty="0" err="1" smtClean="0">
                <a:latin typeface="Lucida Sans Unicode" pitchFamily="34" charset="0"/>
                <a:cs typeface="Lucida Sans Unicode" pitchFamily="34" charset="0"/>
              </a:rPr>
              <a:t>Epifano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Fecondazione</a:t>
            </a:r>
            <a:endParaRPr lang="it-IT" dirty="0"/>
          </a:p>
        </p:txBody>
      </p:sp>
      <p:pic>
        <p:nvPicPr>
          <p:cNvPr id="3074" name="Picture 2" descr="C:\Users\Luca\Desktop\shiba e akita\fecondazione (1).jpg"/>
          <p:cNvPicPr>
            <a:picLocks noChangeAspect="1" noChangeArrowheads="1"/>
          </p:cNvPicPr>
          <p:nvPr/>
        </p:nvPicPr>
        <p:blipFill>
          <a:blip r:embed="rId2" cstate="print"/>
          <a:srcRect l="-492" t="17551" r="111"/>
          <a:stretch>
            <a:fillRect/>
          </a:stretch>
        </p:blipFill>
        <p:spPr bwMode="auto">
          <a:xfrm>
            <a:off x="683568" y="1340768"/>
            <a:ext cx="7632848" cy="4701968"/>
          </a:xfrm>
          <a:prstGeom prst="rect">
            <a:avLst/>
          </a:prstGeom>
          <a:ln w="127000" cap="sq">
            <a:solidFill>
              <a:schemeClr val="accent1">
                <a:lumMod val="75000"/>
              </a:schemeClr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Avvenuta la fecondazione lo spermatozoo introduce all’interno dell’oocita il proprio materiale genetico e i suoi mitocondri. L’oocita completa la sua fase di maturazione con l’espulsione dell’ultimo globulo polare.</a:t>
            </a:r>
          </a:p>
          <a:p>
            <a:r>
              <a:rPr lang="it-IT" dirty="0" smtClean="0"/>
              <a:t>I mitocondri derivanti dallo spermatozoo vengono distrutti. Oltre che funzione metabolica i mitocondri portano anche materiale genetico proprio ma che al momento non ha un ancora una chiara funzione</a:t>
            </a:r>
          </a:p>
          <a:p>
            <a:r>
              <a:rPr lang="it-IT" dirty="0" smtClean="0"/>
              <a:t>Viene a formarsi lo ZIGOTE (2n)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Fecondazione </a:t>
            </a:r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it-IT" dirty="0" smtClean="0"/>
              <a:t>Il materiale genetico di ogni individuo viene ereditato per metà dalla madre e per metà dal padre. </a:t>
            </a:r>
          </a:p>
          <a:p>
            <a:pPr algn="just">
              <a:buNone/>
            </a:pPr>
            <a:r>
              <a:rPr lang="it-IT" dirty="0" smtClean="0"/>
              <a:t>All’interno dei mitocondri c’è il DNA </a:t>
            </a:r>
            <a:r>
              <a:rPr lang="it-IT" dirty="0" err="1" smtClean="0"/>
              <a:t>micotondriale</a:t>
            </a:r>
            <a:r>
              <a:rPr lang="it-IT" dirty="0" smtClean="0"/>
              <a:t> che al momento ha una funzione ancora sconosciuta di derivazione unicamente MATERNA.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Ricapitolando</a:t>
            </a:r>
            <a:br>
              <a:rPr lang="it-IT" dirty="0" smtClean="0"/>
            </a:br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La meiosi e la riproduzione sessuale permettono un rimescolamento genico che sta alla base della variabilità genetica e dell’evoluzione. Se la meiosi fosse solo un “copia e smezza” noi saremmo delle fotocopie.</a:t>
            </a:r>
          </a:p>
          <a:p>
            <a:r>
              <a:rPr lang="it-IT" dirty="0" smtClean="0"/>
              <a:t>Durante il processo meiotico abbiamo il verificarsi del </a:t>
            </a:r>
            <a:r>
              <a:rPr lang="it-IT" b="1" dirty="0" smtClean="0"/>
              <a:t>CROSSING OVER </a:t>
            </a:r>
            <a:r>
              <a:rPr lang="it-IT" dirty="0" smtClean="0"/>
              <a:t>che permette un certo grado di rimescolamento.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Processi interni alla meiosi</a:t>
            </a:r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Durante la “copiatura” del DNA possiamo trovarci di fronte a degli “errori”. Questi cambiamenti possono essere classificati in base quanto è estesa la porzione di DNA modificato. </a:t>
            </a:r>
          </a:p>
          <a:p>
            <a:r>
              <a:rPr lang="it-IT" b="1" dirty="0" smtClean="0"/>
              <a:t>Mutazioni geniche </a:t>
            </a:r>
            <a:r>
              <a:rPr lang="it-IT" dirty="0" smtClean="0"/>
              <a:t>(puntiformi)</a:t>
            </a:r>
          </a:p>
          <a:p>
            <a:r>
              <a:rPr lang="it-IT" b="1" dirty="0" smtClean="0"/>
              <a:t>Mutazioni cromosomiche </a:t>
            </a:r>
            <a:r>
              <a:rPr lang="it-IT" dirty="0" smtClean="0"/>
              <a:t>(numero di geni presenti in un cromosoma)</a:t>
            </a:r>
          </a:p>
          <a:p>
            <a:r>
              <a:rPr lang="it-IT" b="1" dirty="0" smtClean="0"/>
              <a:t>Mutazioni genomiche </a:t>
            </a:r>
            <a:r>
              <a:rPr lang="it-IT" dirty="0" smtClean="0"/>
              <a:t>(numero dell’intero corredo cromosomico)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Mutazioni</a:t>
            </a:r>
            <a:endParaRPr lang="it-IT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098" name="Picture 2" descr="C:\Users\Luca\Desktop\shiba e akita\images (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836712"/>
            <a:ext cx="7601370" cy="5058364"/>
          </a:xfrm>
          <a:prstGeom prst="rect">
            <a:avLst/>
          </a:prstGeom>
          <a:ln w="127000" cap="sq">
            <a:solidFill>
              <a:schemeClr val="bg2">
                <a:lumMod val="25000"/>
              </a:schemeClr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Tutte le cellule che compongono i tessuti del corpo degli animali posseggono una coppia di ogni cromosoma. Dato che questo materiale è presente in duplice copia si definisce </a:t>
            </a:r>
            <a:r>
              <a:rPr lang="it-IT" b="1" dirty="0" smtClean="0"/>
              <a:t>DIPLOIDE </a:t>
            </a:r>
            <a:r>
              <a:rPr lang="it-IT" dirty="0" smtClean="0"/>
              <a:t>(2n) nel cane (38x2+2). </a:t>
            </a:r>
          </a:p>
          <a:p>
            <a:r>
              <a:rPr lang="it-IT" dirty="0" smtClean="0"/>
              <a:t>Ogni copia di ogni cromosoma deriva uno dalla madre e uno dal padre tramite la fecondazione dell’oocita da parte dello spermatozoo.</a:t>
            </a:r>
          </a:p>
          <a:p>
            <a:r>
              <a:rPr lang="it-IT" dirty="0" smtClean="0"/>
              <a:t>Per far in modo di ottenere degli individui diploidi i gameti (oocita e spermatozoo) devono necessariamente possedere una sola copia di ogni cromosoma pertanto si definiscono </a:t>
            </a:r>
            <a:r>
              <a:rPr lang="it-IT" b="1" dirty="0" smtClean="0"/>
              <a:t>APLOIDI </a:t>
            </a:r>
            <a:r>
              <a:rPr lang="it-IT" dirty="0" smtClean="0"/>
              <a:t>(n) 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Introduzione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Replicazione cellulare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Data la funzione dei gameti è possibile intuire che il processo di gametogenesi debba portare alla formazione di cellule aploidi (n). In modo da ottenere un embrione diploide (2n) compatibile con la vita. </a:t>
            </a:r>
          </a:p>
          <a:p>
            <a:r>
              <a:rPr lang="it-IT" dirty="0" smtClean="0"/>
              <a:t>Tale processo avviene all’interno delle gonadi e sono presenti delle caratteristiche comuni in entrambi i sessi mentre differiscono per altre. 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Gametogenesi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Oogenesi</a:t>
            </a:r>
            <a:endParaRPr lang="it-IT" dirty="0"/>
          </a:p>
        </p:txBody>
      </p:sp>
      <p:pic>
        <p:nvPicPr>
          <p:cNvPr id="4" name="Picture 2" descr="Ovogenes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1500174"/>
            <a:ext cx="4071966" cy="4714908"/>
          </a:xfrm>
          <a:prstGeom prst="rect">
            <a:avLst/>
          </a:prstGeom>
          <a:ln w="38100" cap="sq">
            <a:solidFill>
              <a:schemeClr val="accent1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Partendo dalle cellule germinali tramite mitosi si ottiene un determinato numero di </a:t>
            </a:r>
            <a:r>
              <a:rPr lang="it-IT" b="1" dirty="0" smtClean="0"/>
              <a:t>OOGONI</a:t>
            </a:r>
            <a:r>
              <a:rPr lang="it-IT" dirty="0" smtClean="0"/>
              <a:t>(2n). </a:t>
            </a:r>
          </a:p>
          <a:p>
            <a:r>
              <a:rPr lang="it-IT" dirty="0" smtClean="0"/>
              <a:t>Durante la vita embrionale della femmina gli oogoni iniziano la meiosi e si arrestano in una fase “iniziale” la </a:t>
            </a:r>
            <a:r>
              <a:rPr lang="it-IT" dirty="0" err="1" smtClean="0"/>
              <a:t>profase</a:t>
            </a:r>
            <a:r>
              <a:rPr lang="it-IT" dirty="0" smtClean="0"/>
              <a:t> I e si fermano nella fase di </a:t>
            </a:r>
            <a:r>
              <a:rPr lang="it-IT" b="1" dirty="0" smtClean="0"/>
              <a:t>OOCITA I</a:t>
            </a:r>
            <a:r>
              <a:rPr lang="it-IT" dirty="0" smtClean="0"/>
              <a:t> (2n)</a:t>
            </a:r>
          </a:p>
          <a:p>
            <a:r>
              <a:rPr lang="it-IT" dirty="0" smtClean="0"/>
              <a:t>Una volta arrivati alla maturità sessuale abbiamo l’inizio del ciclo ovulatorio che porta alla maturazione dell’oocita I in </a:t>
            </a:r>
            <a:r>
              <a:rPr lang="it-IT" b="1" dirty="0" smtClean="0"/>
              <a:t>OOCITA II </a:t>
            </a:r>
            <a:r>
              <a:rPr lang="it-IT" dirty="0" smtClean="0"/>
              <a:t>(n</a:t>
            </a:r>
            <a:r>
              <a:rPr lang="it-IT" dirty="0" smtClean="0"/>
              <a:t>) ed espulsione del primo globulo polare. </a:t>
            </a:r>
          </a:p>
          <a:p>
            <a:r>
              <a:rPr lang="it-IT" dirty="0" smtClean="0"/>
              <a:t>Una volta avvenuta la fecondazione abbiamo l’espulsione del secondo globulo polare e abbiamo la formazione dell’</a:t>
            </a:r>
            <a:r>
              <a:rPr lang="it-IT" b="1" dirty="0" smtClean="0"/>
              <a:t>OOCITA MATURO</a:t>
            </a:r>
            <a:r>
              <a:rPr lang="it-IT" dirty="0" smtClean="0"/>
              <a:t> (n). 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Oogenesi 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81328"/>
            <a:ext cx="804389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  Riassumendo: partendo da un oogonio noi otteniamo un solo oocita maturo che completa la sua maturazione solo successivamente alla fecondazione.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  Pertanto nella femmina non esiste una fase in cui sono libere cellule aploidi dell’organismo.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Oogenesi 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 Spermatogenesi</a:t>
            </a:r>
            <a:endParaRPr lang="it-IT" dirty="0"/>
          </a:p>
        </p:txBody>
      </p:sp>
      <p:pic>
        <p:nvPicPr>
          <p:cNvPr id="1027" name="Picture 3" descr="C:\Users\Luca\Desktop\shiba e akita\images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700808"/>
            <a:ext cx="3960440" cy="4320480"/>
          </a:xfrm>
          <a:prstGeom prst="rect">
            <a:avLst/>
          </a:prstGeom>
          <a:ln w="38100" cap="sq">
            <a:solidFill>
              <a:schemeClr val="accent1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Le cellule germinali si iniziano a replicare per mitosi creando gli </a:t>
            </a:r>
            <a:r>
              <a:rPr lang="it-IT" b="1" dirty="0" smtClean="0"/>
              <a:t>SPERMATOGONI </a:t>
            </a:r>
            <a:r>
              <a:rPr lang="it-IT" dirty="0" smtClean="0"/>
              <a:t>(2n)</a:t>
            </a:r>
          </a:p>
          <a:p>
            <a:r>
              <a:rPr lang="it-IT" dirty="0" smtClean="0"/>
              <a:t>Per mitosi durante la vita intrauterina inizia il processo meiotico che come nella femmina si ferma in </a:t>
            </a:r>
            <a:r>
              <a:rPr lang="it-IT" dirty="0" err="1" smtClean="0"/>
              <a:t>profase</a:t>
            </a:r>
            <a:r>
              <a:rPr lang="it-IT" dirty="0" smtClean="0"/>
              <a:t> I con lo </a:t>
            </a:r>
            <a:r>
              <a:rPr lang="it-IT" b="1" dirty="0" smtClean="0"/>
              <a:t>SPERMATOCITA </a:t>
            </a:r>
            <a:r>
              <a:rPr lang="it-IT" dirty="0" smtClean="0"/>
              <a:t>I(2n) </a:t>
            </a:r>
          </a:p>
          <a:p>
            <a:r>
              <a:rPr lang="it-IT" dirty="0" smtClean="0"/>
              <a:t>Con il raggiungimento della maturità sessuale riprende il processo meiotico e si viene a formare lo </a:t>
            </a:r>
            <a:r>
              <a:rPr lang="it-IT" b="1" dirty="0" smtClean="0"/>
              <a:t>SPERMATOCITA</a:t>
            </a:r>
            <a:r>
              <a:rPr lang="it-IT" dirty="0" smtClean="0"/>
              <a:t> </a:t>
            </a:r>
            <a:r>
              <a:rPr lang="it-IT" b="1" dirty="0" smtClean="0"/>
              <a:t>II</a:t>
            </a:r>
            <a:r>
              <a:rPr lang="it-IT" dirty="0" smtClean="0"/>
              <a:t>(n) </a:t>
            </a:r>
          </a:p>
          <a:p>
            <a:r>
              <a:rPr lang="it-IT" dirty="0" smtClean="0"/>
              <a:t>Gli spermatociti II vanno in contro a un processo di maturazione (spermatidi) durante il quale sviluppano le caratteristiche utili al movimento e alla fecondazione (processo di </a:t>
            </a:r>
            <a:r>
              <a:rPr lang="it-IT" dirty="0" err="1" smtClean="0"/>
              <a:t>capacitazione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Spermatogenesi </a:t>
            </a:r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le">
  <a:themeElements>
    <a:clrScheme name="Vial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ial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Vial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143</TotalTime>
  <Words>660</Words>
  <Application>Microsoft Office PowerPoint</Application>
  <PresentationFormat>Presentazione su schermo (4:3)</PresentationFormat>
  <Paragraphs>45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Viale</vt:lpstr>
      <vt:lpstr>GAMETOGENESI </vt:lpstr>
      <vt:lpstr>Introduzione</vt:lpstr>
      <vt:lpstr>Replicazione cellulare</vt:lpstr>
      <vt:lpstr>Gametogenesi</vt:lpstr>
      <vt:lpstr>Oogenesi</vt:lpstr>
      <vt:lpstr>Oogenesi </vt:lpstr>
      <vt:lpstr>Oogenesi </vt:lpstr>
      <vt:lpstr> Spermatogenesi</vt:lpstr>
      <vt:lpstr>Spermatogenesi </vt:lpstr>
      <vt:lpstr>Fecondazione</vt:lpstr>
      <vt:lpstr>Fecondazione </vt:lpstr>
      <vt:lpstr>Ricapitolando </vt:lpstr>
      <vt:lpstr>Processi interni alla meiosi</vt:lpstr>
      <vt:lpstr>Mutazioni</vt:lpstr>
      <vt:lpstr>Diapositiva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GAMETOGENESI</dc:title>
  <dc:creator>Utente Windows</dc:creator>
  <cp:lastModifiedBy>Utente</cp:lastModifiedBy>
  <cp:revision>18</cp:revision>
  <dcterms:created xsi:type="dcterms:W3CDTF">2023-03-10T20:59:30Z</dcterms:created>
  <dcterms:modified xsi:type="dcterms:W3CDTF">2023-04-01T13:53:10Z</dcterms:modified>
</cp:coreProperties>
</file>