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312B4-39BF-4B80-B271-634C5E78E36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EE99EE-DF88-4734-B304-6C236DBD3C1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it-IT" b="1" dirty="0" err="1" smtClean="0">
              <a:solidFill>
                <a:schemeClr val="accent1">
                  <a:lumMod val="50000"/>
                </a:schemeClr>
              </a:solidFill>
            </a:rPr>
            <a:t>Carrier</a:t>
          </a:r>
          <a:r>
            <a:rPr lang="it-IT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it-IT" dirty="0" smtClean="0"/>
            <a:t>(N/P) presenta la mutazione in una delle due copie </a:t>
          </a:r>
        </a:p>
      </dgm:t>
    </dgm:pt>
    <dgm:pt modelId="{257672D5-7484-4A16-AE92-D2EA326827D0}" type="parTrans" cxnId="{A488EB4D-2978-4A23-9567-F70330567D1D}">
      <dgm:prSet/>
      <dgm:spPr/>
      <dgm:t>
        <a:bodyPr/>
        <a:lstStyle/>
        <a:p>
          <a:endParaRPr lang="it-IT"/>
        </a:p>
      </dgm:t>
    </dgm:pt>
    <dgm:pt modelId="{0AC8FDB9-DFC4-46D2-873C-C42B34346200}" type="sibTrans" cxnId="{A488EB4D-2978-4A23-9567-F70330567D1D}">
      <dgm:prSet/>
      <dgm:spPr/>
      <dgm:t>
        <a:bodyPr/>
        <a:lstStyle/>
        <a:p>
          <a:endParaRPr lang="it-IT"/>
        </a:p>
      </dgm:t>
    </dgm:pt>
    <dgm:pt modelId="{C4DDFE53-7E74-4EEF-AC6F-3B9226F3168F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it-IT" b="1" dirty="0" err="1" smtClean="0">
              <a:solidFill>
                <a:schemeClr val="accent1">
                  <a:lumMod val="50000"/>
                </a:schemeClr>
              </a:solidFill>
            </a:rPr>
            <a:t>Clear</a:t>
          </a:r>
          <a:r>
            <a:rPr lang="it-IT" dirty="0" smtClean="0"/>
            <a:t> (N/</a:t>
          </a:r>
          <a:r>
            <a:rPr lang="it-IT" dirty="0" err="1" smtClean="0"/>
            <a:t>N</a:t>
          </a:r>
          <a:r>
            <a:rPr lang="it-IT" dirty="0" smtClean="0"/>
            <a:t>) non presenta la mutazione in nessuna delle due copie</a:t>
          </a:r>
        </a:p>
      </dgm:t>
    </dgm:pt>
    <dgm:pt modelId="{EF47B73A-A797-4721-A118-41BD54021549}" type="sibTrans" cxnId="{9BFC2FCB-D8CE-4EB1-BF33-6506BB3CA1A0}">
      <dgm:prSet/>
      <dgm:spPr/>
      <dgm:t>
        <a:bodyPr/>
        <a:lstStyle/>
        <a:p>
          <a:endParaRPr lang="it-IT"/>
        </a:p>
      </dgm:t>
    </dgm:pt>
    <dgm:pt modelId="{3FBFC073-2748-4B20-9286-9F77A6023497}" type="parTrans" cxnId="{9BFC2FCB-D8CE-4EB1-BF33-6506BB3CA1A0}">
      <dgm:prSet/>
      <dgm:spPr/>
      <dgm:t>
        <a:bodyPr/>
        <a:lstStyle/>
        <a:p>
          <a:endParaRPr lang="it-IT"/>
        </a:p>
      </dgm:t>
    </dgm:pt>
    <dgm:pt modelId="{0EDCAC31-843B-4FA2-91DD-DFF48521689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it-IT" b="1" dirty="0" err="1" smtClean="0">
              <a:solidFill>
                <a:schemeClr val="accent1">
                  <a:lumMod val="50000"/>
                </a:schemeClr>
              </a:solidFill>
            </a:rPr>
            <a:t>Affected</a:t>
          </a:r>
          <a:r>
            <a:rPr lang="it-IT" dirty="0" smtClean="0"/>
            <a:t> (P/</a:t>
          </a:r>
          <a:r>
            <a:rPr lang="it-IT" dirty="0" err="1" smtClean="0"/>
            <a:t>P</a:t>
          </a:r>
          <a:r>
            <a:rPr lang="it-IT" dirty="0" smtClean="0"/>
            <a:t>) presenta la mutazione in entrambe le copie</a:t>
          </a:r>
          <a:endParaRPr lang="it-IT" dirty="0"/>
        </a:p>
      </dgm:t>
    </dgm:pt>
    <dgm:pt modelId="{8C255DAF-AD9C-4838-9136-574473A8C30F}" type="parTrans" cxnId="{B3BCF110-AF33-4401-BDDC-56E89F2B6174}">
      <dgm:prSet/>
      <dgm:spPr/>
      <dgm:t>
        <a:bodyPr/>
        <a:lstStyle/>
        <a:p>
          <a:endParaRPr lang="it-IT"/>
        </a:p>
      </dgm:t>
    </dgm:pt>
    <dgm:pt modelId="{968928D6-9F48-4DE4-A5CF-FA7A9CE52115}" type="sibTrans" cxnId="{B3BCF110-AF33-4401-BDDC-56E89F2B6174}">
      <dgm:prSet/>
      <dgm:spPr/>
      <dgm:t>
        <a:bodyPr/>
        <a:lstStyle/>
        <a:p>
          <a:endParaRPr lang="it-IT"/>
        </a:p>
      </dgm:t>
    </dgm:pt>
    <dgm:pt modelId="{03DBDDE7-4E74-44A8-BFD9-09B77050D4A0}" type="pres">
      <dgm:prSet presAssocID="{E40312B4-39BF-4B80-B271-634C5E78E36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562D80A5-0323-46F6-8E52-10A2B004F0A3}" type="pres">
      <dgm:prSet presAssocID="{E40312B4-39BF-4B80-B271-634C5E78E36A}" presName="pyramid" presStyleLbl="node1" presStyleIdx="0" presStyleCnt="1"/>
      <dgm:spPr>
        <a:ln>
          <a:solidFill>
            <a:schemeClr val="accent1">
              <a:lumMod val="50000"/>
            </a:schemeClr>
          </a:solidFill>
        </a:ln>
      </dgm:spPr>
    </dgm:pt>
    <dgm:pt modelId="{E5793B5F-6195-47F2-AC77-69C657F58E6A}" type="pres">
      <dgm:prSet presAssocID="{E40312B4-39BF-4B80-B271-634C5E78E36A}" presName="theList" presStyleCnt="0"/>
      <dgm:spPr/>
    </dgm:pt>
    <dgm:pt modelId="{A489BE04-4085-4664-8AB6-85708290DABF}" type="pres">
      <dgm:prSet presAssocID="{C4DDFE53-7E74-4EEF-AC6F-3B9226F3168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286C6E-F645-4F59-B024-B054D8B45F36}" type="pres">
      <dgm:prSet presAssocID="{C4DDFE53-7E74-4EEF-AC6F-3B9226F3168F}" presName="aSpace" presStyleCnt="0"/>
      <dgm:spPr/>
    </dgm:pt>
    <dgm:pt modelId="{A8B10FB3-9DBC-4382-8477-668D76A1AB87}" type="pres">
      <dgm:prSet presAssocID="{E6EE99EE-DF88-4734-B304-6C236DBD3C1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CE622B-595D-4366-A7B9-61CD1A7B5D1B}" type="pres">
      <dgm:prSet presAssocID="{E6EE99EE-DF88-4734-B304-6C236DBD3C1A}" presName="aSpace" presStyleCnt="0"/>
      <dgm:spPr/>
    </dgm:pt>
    <dgm:pt modelId="{E461138D-B030-409D-A35C-95C822721DF1}" type="pres">
      <dgm:prSet presAssocID="{0EDCAC31-843B-4FA2-91DD-DFF48521689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F52584-CD50-4675-B13C-346BF9EDF9BA}" type="pres">
      <dgm:prSet presAssocID="{0EDCAC31-843B-4FA2-91DD-DFF485216894}" presName="aSpace" presStyleCnt="0"/>
      <dgm:spPr/>
    </dgm:pt>
  </dgm:ptLst>
  <dgm:cxnLst>
    <dgm:cxn modelId="{C5510C99-5154-45B3-8B54-8B40A144C3C5}" type="presOf" srcId="{E40312B4-39BF-4B80-B271-634C5E78E36A}" destId="{03DBDDE7-4E74-44A8-BFD9-09B77050D4A0}" srcOrd="0" destOrd="0" presId="urn:microsoft.com/office/officeart/2005/8/layout/pyramid2"/>
    <dgm:cxn modelId="{9BFC2FCB-D8CE-4EB1-BF33-6506BB3CA1A0}" srcId="{E40312B4-39BF-4B80-B271-634C5E78E36A}" destId="{C4DDFE53-7E74-4EEF-AC6F-3B9226F3168F}" srcOrd="0" destOrd="0" parTransId="{3FBFC073-2748-4B20-9286-9F77A6023497}" sibTransId="{EF47B73A-A797-4721-A118-41BD54021549}"/>
    <dgm:cxn modelId="{7559880E-70D1-4715-8EBE-7824521683EA}" type="presOf" srcId="{E6EE99EE-DF88-4734-B304-6C236DBD3C1A}" destId="{A8B10FB3-9DBC-4382-8477-668D76A1AB87}" srcOrd="0" destOrd="0" presId="urn:microsoft.com/office/officeart/2005/8/layout/pyramid2"/>
    <dgm:cxn modelId="{A488EB4D-2978-4A23-9567-F70330567D1D}" srcId="{E40312B4-39BF-4B80-B271-634C5E78E36A}" destId="{E6EE99EE-DF88-4734-B304-6C236DBD3C1A}" srcOrd="1" destOrd="0" parTransId="{257672D5-7484-4A16-AE92-D2EA326827D0}" sibTransId="{0AC8FDB9-DFC4-46D2-873C-C42B34346200}"/>
    <dgm:cxn modelId="{C3493FA4-F3CC-4ED3-A138-C837C0164276}" type="presOf" srcId="{C4DDFE53-7E74-4EEF-AC6F-3B9226F3168F}" destId="{A489BE04-4085-4664-8AB6-85708290DABF}" srcOrd="0" destOrd="0" presId="urn:microsoft.com/office/officeart/2005/8/layout/pyramid2"/>
    <dgm:cxn modelId="{B3BCF110-AF33-4401-BDDC-56E89F2B6174}" srcId="{E40312B4-39BF-4B80-B271-634C5E78E36A}" destId="{0EDCAC31-843B-4FA2-91DD-DFF485216894}" srcOrd="2" destOrd="0" parTransId="{8C255DAF-AD9C-4838-9136-574473A8C30F}" sibTransId="{968928D6-9F48-4DE4-A5CF-FA7A9CE52115}"/>
    <dgm:cxn modelId="{F8BDEE84-D750-4FF9-8217-6AA69D22F70E}" type="presOf" srcId="{0EDCAC31-843B-4FA2-91DD-DFF485216894}" destId="{E461138D-B030-409D-A35C-95C822721DF1}" srcOrd="0" destOrd="0" presId="urn:microsoft.com/office/officeart/2005/8/layout/pyramid2"/>
    <dgm:cxn modelId="{712762D5-E021-4465-8DD5-7D4FDAAA2F97}" type="presParOf" srcId="{03DBDDE7-4E74-44A8-BFD9-09B77050D4A0}" destId="{562D80A5-0323-46F6-8E52-10A2B004F0A3}" srcOrd="0" destOrd="0" presId="urn:microsoft.com/office/officeart/2005/8/layout/pyramid2"/>
    <dgm:cxn modelId="{8011D52E-773B-4A17-9001-0FACF98CBE2B}" type="presParOf" srcId="{03DBDDE7-4E74-44A8-BFD9-09B77050D4A0}" destId="{E5793B5F-6195-47F2-AC77-69C657F58E6A}" srcOrd="1" destOrd="0" presId="urn:microsoft.com/office/officeart/2005/8/layout/pyramid2"/>
    <dgm:cxn modelId="{5F7C8FCD-A328-4E13-A205-77FC52347417}" type="presParOf" srcId="{E5793B5F-6195-47F2-AC77-69C657F58E6A}" destId="{A489BE04-4085-4664-8AB6-85708290DABF}" srcOrd="0" destOrd="0" presId="urn:microsoft.com/office/officeart/2005/8/layout/pyramid2"/>
    <dgm:cxn modelId="{972581BB-B624-43C0-87E0-3EED18138C76}" type="presParOf" srcId="{E5793B5F-6195-47F2-AC77-69C657F58E6A}" destId="{83286C6E-F645-4F59-B024-B054D8B45F36}" srcOrd="1" destOrd="0" presId="urn:microsoft.com/office/officeart/2005/8/layout/pyramid2"/>
    <dgm:cxn modelId="{6E571F30-7A34-41B3-ABE3-3BFE7C5BEE17}" type="presParOf" srcId="{E5793B5F-6195-47F2-AC77-69C657F58E6A}" destId="{A8B10FB3-9DBC-4382-8477-668D76A1AB87}" srcOrd="2" destOrd="0" presId="urn:microsoft.com/office/officeart/2005/8/layout/pyramid2"/>
    <dgm:cxn modelId="{2B47DF1A-A802-4B99-AE24-8E222944A1F6}" type="presParOf" srcId="{E5793B5F-6195-47F2-AC77-69C657F58E6A}" destId="{30CE622B-595D-4366-A7B9-61CD1A7B5D1B}" srcOrd="3" destOrd="0" presId="urn:microsoft.com/office/officeart/2005/8/layout/pyramid2"/>
    <dgm:cxn modelId="{FE91C4AE-DD73-4015-B660-FA34495E2B6F}" type="presParOf" srcId="{E5793B5F-6195-47F2-AC77-69C657F58E6A}" destId="{E461138D-B030-409D-A35C-95C822721DF1}" srcOrd="4" destOrd="0" presId="urn:microsoft.com/office/officeart/2005/8/layout/pyramid2"/>
    <dgm:cxn modelId="{E9F10AE5-ED1E-49A8-ADD1-BE818EA3B2D5}" type="presParOf" srcId="{E5793B5F-6195-47F2-AC77-69C657F58E6A}" destId="{C8F52584-CD50-4675-B13C-346BF9EDF9B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2D80A5-0323-46F6-8E52-10A2B004F0A3}">
      <dsp:nvSpPr>
        <dsp:cNvPr id="0" name=""/>
        <dsp:cNvSpPr/>
      </dsp:nvSpPr>
      <dsp:spPr>
        <a:xfrm>
          <a:off x="1512371" y="0"/>
          <a:ext cx="4525962" cy="45259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9BE04-4085-4664-8AB6-85708290DABF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err="1" smtClean="0">
              <a:solidFill>
                <a:schemeClr val="accent1">
                  <a:lumMod val="50000"/>
                </a:schemeClr>
              </a:solidFill>
            </a:rPr>
            <a:t>Clear</a:t>
          </a:r>
          <a:r>
            <a:rPr lang="it-IT" sz="1500" kern="1200" dirty="0" smtClean="0"/>
            <a:t> (N/</a:t>
          </a:r>
          <a:r>
            <a:rPr lang="it-IT" sz="1500" kern="1200" dirty="0" err="1" smtClean="0"/>
            <a:t>N</a:t>
          </a:r>
          <a:r>
            <a:rPr lang="it-IT" sz="1500" kern="1200" dirty="0" smtClean="0"/>
            <a:t>) non presenta la mutazione in nessuna delle due copie</a:t>
          </a:r>
        </a:p>
      </dsp:txBody>
      <dsp:txXfrm>
        <a:off x="3775352" y="455027"/>
        <a:ext cx="2941875" cy="1071380"/>
      </dsp:txXfrm>
    </dsp:sp>
    <dsp:sp modelId="{A8B10FB3-9DBC-4382-8477-668D76A1AB87}">
      <dsp:nvSpPr>
        <dsp:cNvPr id="0" name=""/>
        <dsp:cNvSpPr/>
      </dsp:nvSpPr>
      <dsp:spPr>
        <a:xfrm>
          <a:off x="3775352" y="1660329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err="1" smtClean="0">
              <a:solidFill>
                <a:schemeClr val="accent1">
                  <a:lumMod val="50000"/>
                </a:schemeClr>
              </a:solidFill>
            </a:rPr>
            <a:t>Carrier</a:t>
          </a:r>
          <a:r>
            <a:rPr lang="it-IT" sz="15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it-IT" sz="1500" kern="1200" dirty="0" smtClean="0"/>
            <a:t>(N/P) presenta la mutazione in una delle due copie </a:t>
          </a:r>
        </a:p>
      </dsp:txBody>
      <dsp:txXfrm>
        <a:off x="3775352" y="1660329"/>
        <a:ext cx="2941875" cy="1071380"/>
      </dsp:txXfrm>
    </dsp:sp>
    <dsp:sp modelId="{E461138D-B030-409D-A35C-95C822721DF1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err="1" smtClean="0">
              <a:solidFill>
                <a:schemeClr val="accent1">
                  <a:lumMod val="50000"/>
                </a:schemeClr>
              </a:solidFill>
            </a:rPr>
            <a:t>Affected</a:t>
          </a:r>
          <a:r>
            <a:rPr lang="it-IT" sz="1500" kern="1200" dirty="0" smtClean="0"/>
            <a:t> (P/</a:t>
          </a:r>
          <a:r>
            <a:rPr lang="it-IT" sz="1500" kern="1200" dirty="0" err="1" smtClean="0"/>
            <a:t>P</a:t>
          </a:r>
          <a:r>
            <a:rPr lang="it-IT" sz="1500" kern="1200" dirty="0" smtClean="0"/>
            <a:t>) presenta la mutazione in entrambe le copie</a:t>
          </a:r>
          <a:endParaRPr lang="it-IT" sz="1500" kern="1200" dirty="0"/>
        </a:p>
      </dsp:txBody>
      <dsp:txXfrm>
        <a:off x="3775352" y="2865632"/>
        <a:ext cx="2941875" cy="107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F3238C-C82A-4EA2-9BDF-DCB15C000B87}" type="datetimeFigureOut">
              <a:rPr lang="it-IT" smtClean="0"/>
              <a:pPr/>
              <a:t>01/04/2023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76FEAA-7717-4AE2-B4A4-53278BF87D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Amelogenesi</a:t>
            </a:r>
            <a:r>
              <a:rPr lang="it-IT" dirty="0" smtClean="0"/>
              <a:t> imperfetta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Dott. Luca </a:t>
            </a:r>
            <a:r>
              <a:rPr lang="it-IT" smtClean="0"/>
              <a:t>Epifano 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tre </a:t>
            </a:r>
            <a:r>
              <a:rPr lang="it-IT" dirty="0" err="1" smtClean="0"/>
              <a:t>Akita</a:t>
            </a:r>
            <a:r>
              <a:rPr lang="it-IT" dirty="0" smtClean="0"/>
              <a:t> di cui 2 giapponesi e uno americano risultati essere omozigoti (ACP4) per la variante avevano anche segni clinici di AI. (22%carrier)</a:t>
            </a:r>
          </a:p>
          <a:p>
            <a:r>
              <a:rPr lang="it-IT" dirty="0" smtClean="0"/>
              <a:t>Questo studio ha mostrato la correlazione tra due nuove varianti (ENAM per i PRT e ACP4 per gli </a:t>
            </a:r>
            <a:r>
              <a:rPr lang="it-IT" dirty="0" err="1" smtClean="0"/>
              <a:t>Akita</a:t>
            </a:r>
            <a:r>
              <a:rPr lang="it-IT" dirty="0" smtClean="0"/>
              <a:t>)</a:t>
            </a:r>
          </a:p>
          <a:p>
            <a:r>
              <a:rPr lang="it-IT" dirty="0" smtClean="0"/>
              <a:t>Entrambi questi geni hanno un ruolo fondamentale per l’instaurarsi della AI.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AI si manifesta solo nei soggetti che manifestano una doppia copia di allele mutato.</a:t>
            </a:r>
          </a:p>
          <a:p>
            <a:r>
              <a:rPr lang="it-IT" dirty="0" smtClean="0"/>
              <a:t>La penetranza è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COMPLETA</a:t>
            </a:r>
          </a:p>
          <a:p>
            <a:r>
              <a:rPr lang="it-IT" dirty="0" smtClean="0"/>
              <a:t>Si comporta come tutte le malattie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AUTOSOMICHE RECESSIVE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Ereditarietà di ACP4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Dal proprio veterinario/mostre. </a:t>
            </a:r>
          </a:p>
          <a:p>
            <a:r>
              <a:rPr lang="it-IT" dirty="0" smtClean="0"/>
              <a:t>Campione di sangue intero in EDTA </a:t>
            </a:r>
          </a:p>
          <a:p>
            <a:r>
              <a:rPr lang="it-IT" dirty="0" smtClean="0"/>
              <a:t>Presso laboratorio autorizzati: </a:t>
            </a:r>
          </a:p>
          <a:p>
            <a:pPr>
              <a:buNone/>
            </a:pPr>
            <a:r>
              <a:rPr lang="it-IT" dirty="0" smtClean="0"/>
              <a:t>  </a:t>
            </a:r>
            <a:r>
              <a:rPr lang="it-IT" dirty="0" err="1" smtClean="0"/>
              <a:t>Vetogene</a:t>
            </a:r>
            <a:r>
              <a:rPr lang="it-IT" dirty="0" smtClean="0"/>
              <a:t>, </a:t>
            </a:r>
            <a:r>
              <a:rPr lang="it-IT" dirty="0" err="1" smtClean="0"/>
              <a:t>Laboklin</a:t>
            </a:r>
            <a:r>
              <a:rPr lang="it-IT" dirty="0" smtClean="0"/>
              <a:t>, </a:t>
            </a:r>
            <a:r>
              <a:rPr lang="it-IT" dirty="0" err="1" smtClean="0"/>
              <a:t>mydogDNA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e come eseguire il test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nostro soggetto potrà ricevere i seguenti 3 esiti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Clear</a:t>
            </a:r>
            <a:r>
              <a:rPr lang="it-IT" dirty="0" smtClean="0"/>
              <a:t> (N/</a:t>
            </a:r>
            <a:r>
              <a:rPr lang="it-IT" dirty="0" err="1" smtClean="0"/>
              <a:t>N</a:t>
            </a:r>
            <a:r>
              <a:rPr lang="it-IT" dirty="0" smtClean="0"/>
              <a:t>) non presenta la mutazione in nessuna delle due copie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Carrier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/>
              <a:t>(N/P) presenta la mutazione in una delle due copie </a:t>
            </a: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Affected</a:t>
            </a:r>
            <a:r>
              <a:rPr lang="it-IT" dirty="0" smtClean="0"/>
              <a:t> (P/</a:t>
            </a:r>
            <a:r>
              <a:rPr lang="it-IT" dirty="0" err="1" smtClean="0"/>
              <a:t>P</a:t>
            </a:r>
            <a:r>
              <a:rPr lang="it-IT" dirty="0" smtClean="0"/>
              <a:t>) presenta la mutazione in entrambe le copie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dirty="0" smtClean="0"/>
              <a:t>Interpretazione del dato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Interpretazione del dato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503259" y="4797152"/>
            <a:ext cx="1635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ACP4</a:t>
            </a:r>
            <a:endParaRPr lang="it-IT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Il risultato </a:t>
            </a:r>
            <a:r>
              <a:rPr lang="it-IT" u="sng" dirty="0" smtClean="0"/>
              <a:t>NON</a:t>
            </a:r>
            <a:r>
              <a:rPr lang="it-IT" dirty="0" smtClean="0"/>
              <a:t> è un criterio di ELIMINAZIONE. </a:t>
            </a:r>
          </a:p>
          <a:p>
            <a:r>
              <a:rPr lang="it-IT" dirty="0" smtClean="0"/>
              <a:t>Il test DEVE essere uno strumento utile all’allevatore per poter lavorare nella tutela della variabilità genetica.</a:t>
            </a:r>
          </a:p>
          <a:p>
            <a:r>
              <a:rPr lang="it-IT" dirty="0" smtClean="0"/>
              <a:t>Il controllo di un carattere AUTOSOMICO RECESSIVO è semplice ed economicamente poco dispendioso. </a:t>
            </a:r>
          </a:p>
          <a:p>
            <a:r>
              <a:rPr lang="it-IT" dirty="0" smtClean="0"/>
              <a:t>Ridurre la variabilità genetica può portare alla fissazione di problematiche poligeniche e multifattoriali di molta più complessa gestione e prevedibilità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lecito usare e con chi?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fare?</a:t>
            </a:r>
            <a:endParaRPr lang="it-IT" dirty="0"/>
          </a:p>
        </p:txBody>
      </p:sp>
      <p:pic>
        <p:nvPicPr>
          <p:cNvPr id="3074" name="Picture 2" descr="C:\Users\Luca\Desktop\shiba e akita\b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24744"/>
            <a:ext cx="3705877" cy="494116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Fissazione di caratteristiche </a:t>
            </a:r>
            <a:r>
              <a:rPr lang="it-IT" dirty="0" smtClean="0"/>
              <a:t>volute</a:t>
            </a:r>
            <a:endParaRPr lang="it-IT" dirty="0" smtClean="0"/>
          </a:p>
          <a:p>
            <a:r>
              <a:rPr lang="it-IT" dirty="0" smtClean="0"/>
              <a:t>Fissazione di malattie poligeniche</a:t>
            </a:r>
          </a:p>
          <a:p>
            <a:r>
              <a:rPr lang="it-IT" dirty="0" smtClean="0"/>
              <a:t>Ridotti tassi di fertilità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“canine </a:t>
            </a:r>
            <a:r>
              <a:rPr lang="it-IT" dirty="0" err="1" smtClean="0"/>
              <a:t>fertility</a:t>
            </a:r>
            <a:r>
              <a:rPr lang="it-IT" dirty="0" smtClean="0"/>
              <a:t>: the </a:t>
            </a:r>
            <a:r>
              <a:rPr lang="it-IT" dirty="0" err="1" smtClean="0"/>
              <a:t>consequences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sekection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special</a:t>
            </a:r>
            <a:r>
              <a:rPr lang="it-IT" dirty="0" smtClean="0"/>
              <a:t> </a:t>
            </a:r>
            <a:r>
              <a:rPr lang="it-IT" dirty="0" err="1" smtClean="0"/>
              <a:t>traits</a:t>
            </a:r>
            <a:r>
              <a:rPr lang="it-IT" dirty="0" smtClean="0"/>
              <a:t>”. Marelli </a:t>
            </a:r>
            <a:r>
              <a:rPr lang="it-IT" dirty="0" err="1" smtClean="0"/>
              <a:t>et</a:t>
            </a:r>
            <a:r>
              <a:rPr lang="it-IT" dirty="0" smtClean="0"/>
              <a:t> all.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Conseguenze di una ridotta variabilità genetica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Consanguineità in natura</a:t>
            </a:r>
            <a:endParaRPr lang="it-IT" dirty="0"/>
          </a:p>
        </p:txBody>
      </p:sp>
      <p:pic>
        <p:nvPicPr>
          <p:cNvPr id="4" name="Picture 2" descr="C:\Users\Luca\Desktop\shiba e akita\60264951_2467234233332946_312580795456605388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3727663" cy="2667942"/>
          </a:xfrm>
          <a:prstGeom prst="rect">
            <a:avLst/>
          </a:prstGeom>
          <a:noFill/>
        </p:spPr>
      </p:pic>
      <p:pic>
        <p:nvPicPr>
          <p:cNvPr id="2050" name="Picture 2" descr="C:\Users\Luca\Desktop\shiba e akita\Puma_concolor_stanleyana_-_Texas_Park_-_Lanzarote_-PC08_(cropped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442923" cy="271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8" indent="-256032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it-IT" sz="4800" dirty="0" smtClean="0">
              <a:solidFill>
                <a:schemeClr val="accent1">
                  <a:lumMod val="50000"/>
                </a:schemeClr>
              </a:solidFill>
              <a:latin typeface="Lucida Handwriting" pitchFamily="66" charset="0"/>
            </a:endParaRPr>
          </a:p>
          <a:p>
            <a:pPr marL="365760" lvl="8" indent="-256032" algn="ctr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it-IT" sz="480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</a:rPr>
              <a:t>Grazie  </a:t>
            </a:r>
            <a:r>
              <a:rPr lang="it-IT" sz="4800" dirty="0" smtClean="0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</a:rPr>
              <a:t>per l’attenzione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Corona</a:t>
            </a:r>
            <a:r>
              <a:rPr lang="it-IT" dirty="0" smtClean="0"/>
              <a:t> parte visibile con forma variabile</a:t>
            </a:r>
          </a:p>
          <a:p>
            <a:pPr marL="365125" indent="-255588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Radice</a:t>
            </a:r>
            <a:r>
              <a:rPr lang="it-IT" dirty="0" smtClean="0"/>
              <a:t> parte di ancoraggio inserita all’interno dell’alveolo</a:t>
            </a: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Colletto</a:t>
            </a:r>
            <a:r>
              <a:rPr lang="it-IT" dirty="0" smtClean="0"/>
              <a:t> tra radice e corona</a:t>
            </a:r>
          </a:p>
          <a:p>
            <a:pPr>
              <a:buNone/>
            </a:pPr>
            <a:r>
              <a:rPr lang="it-IT" dirty="0" smtClean="0"/>
              <a:t>   in contatto con la gengiva</a:t>
            </a: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Smalto</a:t>
            </a:r>
            <a:r>
              <a:rPr lang="it-IT" dirty="0" smtClean="0"/>
              <a:t> tessuto di colore </a:t>
            </a:r>
          </a:p>
          <a:p>
            <a:pPr>
              <a:buNone/>
            </a:pPr>
            <a:r>
              <a:rPr lang="it-IT" dirty="0" smtClean="0"/>
              <a:t>   bianco mineralizzato con</a:t>
            </a:r>
          </a:p>
          <a:p>
            <a:pPr>
              <a:buNone/>
            </a:pPr>
            <a:r>
              <a:rPr lang="it-IT" dirty="0" smtClean="0"/>
              <a:t>   funzione protettrice e che </a:t>
            </a:r>
          </a:p>
          <a:p>
            <a:pPr>
              <a:buNone/>
            </a:pPr>
            <a:r>
              <a:rPr lang="it-IT" dirty="0" smtClean="0"/>
              <a:t>   ricopre la dentina a livello </a:t>
            </a:r>
          </a:p>
          <a:p>
            <a:pPr>
              <a:buNone/>
            </a:pPr>
            <a:r>
              <a:rPr lang="it-IT" dirty="0" smtClean="0"/>
              <a:t>   di corona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del dente</a:t>
            </a:r>
            <a:endParaRPr lang="it-IT" dirty="0"/>
          </a:p>
        </p:txBody>
      </p:sp>
      <p:pic>
        <p:nvPicPr>
          <p:cNvPr id="7" name="Picture 6" descr="Dentizione permanente immagini e fotografie stock ad alta risoluzione -  Alamy"/>
          <p:cNvPicPr>
            <a:picLocks noChangeAspect="1" noChangeArrowheads="1"/>
          </p:cNvPicPr>
          <p:nvPr/>
        </p:nvPicPr>
        <p:blipFill>
          <a:blip r:embed="rId2" cstate="print"/>
          <a:srcRect l="27586" r="17242" b="12500"/>
          <a:stretch>
            <a:fillRect/>
          </a:stretch>
        </p:blipFill>
        <p:spPr bwMode="auto">
          <a:xfrm>
            <a:off x="5940152" y="2708920"/>
            <a:ext cx="2304256" cy="302433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365125" indent="-255588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Cemento</a:t>
            </a:r>
            <a:r>
              <a:rPr lang="it-IT" dirty="0" smtClean="0"/>
              <a:t> tessuto che ricopre la dentina a livello del colletto</a:t>
            </a: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Dentina</a:t>
            </a:r>
            <a:r>
              <a:rPr lang="it-IT" dirty="0" smtClean="0"/>
              <a:t> tessuto osseo</a:t>
            </a:r>
          </a:p>
          <a:p>
            <a:pPr>
              <a:buNone/>
            </a:pPr>
            <a:r>
              <a:rPr lang="it-IT" dirty="0" smtClean="0"/>
              <a:t>   funzione  protettrice </a:t>
            </a:r>
          </a:p>
          <a:p>
            <a:pPr>
              <a:buNone/>
            </a:pPr>
            <a:r>
              <a:rPr lang="it-IT" dirty="0" smtClean="0"/>
              <a:t>   della polpa da insulti</a:t>
            </a:r>
          </a:p>
          <a:p>
            <a:pPr>
              <a:buNone/>
            </a:pPr>
            <a:r>
              <a:rPr lang="it-IT" dirty="0" smtClean="0"/>
              <a:t>   meccanici e termici</a:t>
            </a: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Polpa dentale</a:t>
            </a:r>
            <a:r>
              <a:rPr lang="it-IT" dirty="0" smtClean="0"/>
              <a:t>. Area più</a:t>
            </a:r>
          </a:p>
          <a:p>
            <a:pPr>
              <a:buNone/>
            </a:pPr>
            <a:r>
              <a:rPr lang="it-IT" dirty="0" smtClean="0"/>
              <a:t>   interna ricca di vasi e </a:t>
            </a:r>
          </a:p>
          <a:p>
            <a:pPr>
              <a:buNone/>
            </a:pPr>
            <a:r>
              <a:rPr lang="it-IT" dirty="0" smtClean="0"/>
              <a:t>   terminazioni nervose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del dente</a:t>
            </a:r>
            <a:endParaRPr lang="it-IT" dirty="0"/>
          </a:p>
        </p:txBody>
      </p:sp>
      <p:pic>
        <p:nvPicPr>
          <p:cNvPr id="87042" name="Picture 2" descr="Anatomia dei Denti, spiegazioni e definizioni (Studio Dentistico Dott.  Casafina - Dentista Alessandrino, Centocelle, Torrespaccat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528392" cy="4032448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L’</a:t>
            </a:r>
            <a:r>
              <a:rPr lang="it-IT" dirty="0" err="1" smtClean="0"/>
              <a:t>amelogenesi</a:t>
            </a:r>
            <a:r>
              <a:rPr lang="it-IT" dirty="0" smtClean="0"/>
              <a:t> imperfetta comprende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 un gruppo eterogeneo di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disordini ereditari </a:t>
            </a:r>
            <a:r>
              <a:rPr lang="it-IT" dirty="0" smtClean="0"/>
              <a:t>che comportano una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variazione</a:t>
            </a:r>
            <a:r>
              <a:rPr lang="it-IT" dirty="0" smtClean="0"/>
              <a:t> nella </a:t>
            </a:r>
          </a:p>
          <a:p>
            <a:pPr>
              <a:buNone/>
            </a:pPr>
            <a:endParaRPr lang="it-IT" dirty="0" smtClean="0"/>
          </a:p>
          <a:p>
            <a:pPr marL="365125" indent="1876425">
              <a:buNone/>
            </a:pPr>
            <a:r>
              <a:rPr lang="it-IT" dirty="0" smtClean="0"/>
              <a:t>struttura, </a:t>
            </a:r>
          </a:p>
          <a:p>
            <a:pPr marL="365125" indent="1876425" algn="just">
              <a:buNone/>
            </a:pPr>
            <a:r>
              <a:rPr lang="it-IT" dirty="0" smtClean="0"/>
              <a:t>composizione </a:t>
            </a:r>
          </a:p>
          <a:p>
            <a:pPr marL="365125" indent="1876425" algn="just">
              <a:buNone/>
            </a:pPr>
            <a:r>
              <a:rPr lang="it-IT" dirty="0" smtClean="0"/>
              <a:t>quantità di smalto nei denti.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Amelogenesi</a:t>
            </a:r>
            <a:r>
              <a:rPr lang="it-IT" dirty="0" smtClean="0"/>
              <a:t> imperfetta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Canine models of human </a:t>
            </a:r>
            <a:r>
              <a:rPr lang="en-US" dirty="0" err="1" smtClean="0"/>
              <a:t>amelogenesis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>: identification of novel recessive </a:t>
            </a:r>
            <a:r>
              <a:rPr lang="en-US" i="1" dirty="0" smtClean="0"/>
              <a:t>ENAM and ACP4 variants </a:t>
            </a:r>
          </a:p>
          <a:p>
            <a:r>
              <a:rPr lang="fi-FI" dirty="0" smtClean="0"/>
              <a:t>Marjo K. Hytönen· Meharji Arumilli · Eva Sarkiala · Pekka Nieminen · Hannes Lohi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37Presi </a:t>
            </a:r>
            <a:r>
              <a:rPr lang="it-IT" dirty="0" smtClean="0"/>
              <a:t>in esame 2 </a:t>
            </a:r>
            <a:r>
              <a:rPr lang="it-IT" dirty="0" err="1" smtClean="0"/>
              <a:t>Parson</a:t>
            </a:r>
            <a:r>
              <a:rPr lang="it-IT" dirty="0" smtClean="0"/>
              <a:t> Russell Terrier e 159 </a:t>
            </a:r>
            <a:r>
              <a:rPr lang="it-IT" dirty="0" err="1" smtClean="0"/>
              <a:t>akita</a:t>
            </a:r>
            <a:r>
              <a:rPr lang="it-IT" dirty="0" smtClean="0"/>
              <a:t> </a:t>
            </a:r>
          </a:p>
          <a:p>
            <a:r>
              <a:rPr lang="it-IT" dirty="0" smtClean="0"/>
              <a:t>Per aumentare la popolazione in esame sono stati considerati anche 97 Jack Russell Terrier, 197 americani </a:t>
            </a:r>
            <a:r>
              <a:rPr lang="it-IT" dirty="0" err="1" smtClean="0"/>
              <a:t>Akita</a:t>
            </a:r>
            <a:r>
              <a:rPr lang="it-IT" dirty="0" smtClean="0"/>
              <a:t>, 36 </a:t>
            </a:r>
            <a:r>
              <a:rPr lang="it-IT" dirty="0" err="1" smtClean="0"/>
              <a:t>Alaskan</a:t>
            </a:r>
            <a:r>
              <a:rPr lang="it-IT" dirty="0" smtClean="0"/>
              <a:t> </a:t>
            </a:r>
            <a:r>
              <a:rPr lang="it-IT" dirty="0" err="1" smtClean="0"/>
              <a:t>Malamute</a:t>
            </a:r>
            <a:r>
              <a:rPr lang="it-IT" dirty="0" smtClean="0"/>
              <a:t>, 9 </a:t>
            </a:r>
            <a:r>
              <a:rPr lang="it-IT" dirty="0" err="1" smtClean="0"/>
              <a:t>Kai</a:t>
            </a:r>
            <a:r>
              <a:rPr lang="it-IT" dirty="0" smtClean="0"/>
              <a:t> e 3 Hokkaido.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La visita clinica dei soggetti</a:t>
            </a:r>
          </a:p>
          <a:p>
            <a:r>
              <a:rPr lang="it-IT" sz="2800" dirty="0" smtClean="0"/>
              <a:t>RX dell’intero cavo orale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Sono stati effettuati da veterinari certificati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Esame fenotipico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Tra gli </a:t>
            </a:r>
            <a:r>
              <a:rPr lang="it-IT" dirty="0" err="1" smtClean="0"/>
              <a:t>Akita</a:t>
            </a:r>
            <a:r>
              <a:rPr lang="it-IT" dirty="0" smtClean="0"/>
              <a:t> presi in esame, i soggetti affetti  da AI  presentavano </a:t>
            </a:r>
          </a:p>
          <a:p>
            <a:pPr>
              <a:buNone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 una grave abrasione del dente </a:t>
            </a:r>
            <a:r>
              <a:rPr lang="it-IT" dirty="0" smtClean="0"/>
              <a:t>definitivo dovuto all’ipomineralizzazione dello smalto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052736"/>
            <a:ext cx="6860309" cy="4525962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30703</TotalTime>
  <Words>558</Words>
  <Application>Microsoft Office PowerPoint</Application>
  <PresentationFormat>Presentazione su schermo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Viale</vt:lpstr>
      <vt:lpstr>Amelogenesi imperfetta</vt:lpstr>
      <vt:lpstr>Struttura del dente</vt:lpstr>
      <vt:lpstr>Struttura del dente</vt:lpstr>
      <vt:lpstr>Amelogenesi imperfetta</vt:lpstr>
      <vt:lpstr>Bibliografia</vt:lpstr>
      <vt:lpstr>Dati</vt:lpstr>
      <vt:lpstr>Esame fenotipico</vt:lpstr>
      <vt:lpstr>Risultati </vt:lpstr>
      <vt:lpstr>Diapositiva 9</vt:lpstr>
      <vt:lpstr>Conclusioni</vt:lpstr>
      <vt:lpstr>Ereditarietà di ACP4</vt:lpstr>
      <vt:lpstr>Dove e come eseguire il test</vt:lpstr>
      <vt:lpstr>Interpretazione del dato</vt:lpstr>
      <vt:lpstr>Interpretazione del dato</vt:lpstr>
      <vt:lpstr>Cosa è lecito usare e con chi?</vt:lpstr>
      <vt:lpstr>Cosa fare?</vt:lpstr>
      <vt:lpstr>Conseguenze di una ridotta variabilità genetica</vt:lpstr>
      <vt:lpstr>Consanguineità in natura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Amenalogenesi imperfetta</dc:title>
  <dc:creator>Utente Windows</dc:creator>
  <cp:lastModifiedBy>Utente</cp:lastModifiedBy>
  <cp:revision>36</cp:revision>
  <dcterms:created xsi:type="dcterms:W3CDTF">2023-03-13T21:03:33Z</dcterms:created>
  <dcterms:modified xsi:type="dcterms:W3CDTF">2023-04-22T18:10:45Z</dcterms:modified>
</cp:coreProperties>
</file>